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8" r:id="rId4"/>
  </p:sldMasterIdLst>
  <p:notesMasterIdLst>
    <p:notesMasterId r:id="rId15"/>
  </p:notesMasterIdLst>
  <p:handoutMasterIdLst>
    <p:handoutMasterId r:id="rId16"/>
  </p:handoutMasterIdLst>
  <p:sldIdLst>
    <p:sldId id="410" r:id="rId5"/>
    <p:sldId id="419" r:id="rId6"/>
    <p:sldId id="391" r:id="rId7"/>
    <p:sldId id="408" r:id="rId8"/>
    <p:sldId id="418" r:id="rId9"/>
    <p:sldId id="417" r:id="rId10"/>
    <p:sldId id="416" r:id="rId11"/>
    <p:sldId id="415" r:id="rId12"/>
    <p:sldId id="413" r:id="rId13"/>
    <p:sldId id="39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8A107856-5554-42FB-B03E-39F5DBC370B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6327" autoAdjust="0"/>
  </p:normalViewPr>
  <p:slideViewPr>
    <p:cSldViewPr snapToGrid="0">
      <p:cViewPr varScale="1">
        <p:scale>
          <a:sx n="63" d="100"/>
          <a:sy n="63" d="100"/>
        </p:scale>
        <p:origin x="804" y="5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howGuides="1">
      <p:cViewPr varScale="1">
        <p:scale>
          <a:sx n="58" d="100"/>
          <a:sy n="58" d="100"/>
        </p:scale>
        <p:origin x="3240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8/10/relationships/authors" Target="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F6756E-81DA-9FAC-70D8-556F658BDDA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BEDD12-BCD5-485B-BCBC-34BB01D7923C}" type="datetimeFigureOut">
              <a:rPr lang="en-US" smtClean="0"/>
              <a:t>8/31/2025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71D415-D05A-7067-CCD3-457153D96CD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C230DF-5933-439D-898F-38E9AC9BA68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97095E3-54D2-CFD2-4F49-7536FC8641D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8" name="Header Placeholder 7">
            <a:extLst>
              <a:ext uri="{FF2B5EF4-FFF2-40B4-BE49-F238E27FC236}">
                <a16:creationId xmlns:a16="http://schemas.microsoft.com/office/drawing/2014/main" id="{521EE01A-C0B5-5ECF-96DD-768F86AA15C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32284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E7A52F-9D89-7442-A8E9-48D1527B5F6B}" type="datetimeFigureOut">
              <a:rPr lang="en-US" smtClean="0"/>
              <a:t>8/31/2025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9C7E07-3C67-C64C-8DA0-0404F630397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25283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4538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82765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61837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D7500F-A8C4-EE19-ABAB-7E2E46A02F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8F2EB03-0A15-05B3-8132-E6B82A6423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3BDF6AF-0ED5-EEB1-53EF-8F0A1CD4A4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644A29-C17A-90BE-EF5F-0F4B0F78360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88702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59231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09904" y="411479"/>
            <a:ext cx="5486400" cy="32918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80000"/>
              </a:lnSpc>
              <a:defRPr sz="6000" b="1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26C18C3-ED25-DD4B-BA72-24932D54DE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" y="758752"/>
            <a:ext cx="6099248" cy="6099248"/>
            <a:chOff x="0" y="12289"/>
            <a:chExt cx="3550" cy="3551"/>
          </a:xfrm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C07CC263-2515-F147-8CC5-F8E9FF9FA8E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43B40037-7481-524B-8685-404D965690F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7B759713-8408-EE47-9394-3DA6F5E4B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69706A2-3726-FE4E-B923-E75D48597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309360" y="3950208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13275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Tab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CF555767-B3D8-BD57-1D42-7F6E1E6689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9" name="Freeform 13">
              <a:extLst>
                <a:ext uri="{FF2B5EF4-FFF2-40B4-BE49-F238E27FC236}">
                  <a16:creationId xmlns:a16="http://schemas.microsoft.com/office/drawing/2014/main" id="{BC972B6D-098C-52F6-E990-52623B368FB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3F0D3EE3-9A8C-531D-1EEE-1AFAB9F3BCAE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7" name="Freeform 15">
              <a:extLst>
                <a:ext uri="{FF2B5EF4-FFF2-40B4-BE49-F238E27FC236}">
                  <a16:creationId xmlns:a16="http://schemas.microsoft.com/office/drawing/2014/main" id="{A2BE192C-1768-890B-EC1B-5ED6E1F8259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61409" y="4661717"/>
            <a:ext cx="7936230" cy="1380760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670935" y="631317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8007FA9C-C4D5-89EC-C457-5F329A338E1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03885" y="584005"/>
            <a:ext cx="2825115" cy="3999060"/>
          </a:xfrm>
        </p:spPr>
        <p:txBody>
          <a:bodyPr lIns="0" tIns="274320">
            <a:normAutofit/>
          </a:bodyPr>
          <a:lstStyle>
            <a:lvl1pPr marL="0" indent="0">
              <a:spcBef>
                <a:spcPts val="1800"/>
              </a:spcBef>
              <a:buFont typeface="Arial" panose="020B0604020202020204" pitchFamily="34" charset="0"/>
              <a:buNone/>
              <a:defRPr sz="2000"/>
            </a:lvl1pPr>
            <a:lvl2pPr marL="457200" indent="0">
              <a:spcBef>
                <a:spcPts val="1800"/>
              </a:spcBef>
              <a:buNone/>
              <a:defRPr sz="2000"/>
            </a:lvl2pPr>
            <a:lvl3pPr marL="914400" indent="0">
              <a:spcBef>
                <a:spcPts val="1800"/>
              </a:spcBef>
              <a:buNone/>
              <a:defRPr sz="2000"/>
            </a:lvl3pPr>
            <a:lvl4pPr marL="1371600" indent="0">
              <a:spcBef>
                <a:spcPts val="1800"/>
              </a:spcBef>
              <a:buNone/>
              <a:defRPr sz="2000"/>
            </a:lvl4pPr>
            <a:lvl5pPr marL="1828800" indent="0">
              <a:spcBef>
                <a:spcPts val="1800"/>
              </a:spcBef>
              <a:buNone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BCAAA28-C292-C527-AD35-90836B8BB97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670934" y="584005"/>
            <a:ext cx="7926705" cy="3999060"/>
          </a:xfrm>
        </p:spPr>
        <p:txBody>
          <a:bodyPr lIns="0">
            <a:normAutofit/>
          </a:bodyPr>
          <a:lstStyle>
            <a:lvl1pPr marL="0" indent="0">
              <a:spcBef>
                <a:spcPts val="1800"/>
              </a:spcBef>
              <a:buNone/>
              <a:defRPr sz="2000"/>
            </a:lvl1pPr>
            <a:lvl2pPr>
              <a:spcBef>
                <a:spcPts val="600"/>
              </a:spcBef>
              <a:defRPr sz="2000"/>
            </a:lvl2pPr>
            <a:lvl3pPr>
              <a:spcBef>
                <a:spcPts val="1800"/>
              </a:spcBef>
              <a:defRPr sz="2000"/>
            </a:lvl3pPr>
            <a:lvl4pPr>
              <a:spcBef>
                <a:spcPts val="1800"/>
              </a:spcBef>
              <a:defRPr sz="2000"/>
            </a:lvl4pPr>
            <a:lvl5pPr>
              <a:spcBef>
                <a:spcPts val="1800"/>
              </a:spcBef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443291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C97D5AF2-684A-4A8D-3D82-B57D7AC446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8870040" y="0"/>
            <a:ext cx="3325208" cy="3325208"/>
            <a:chOff x="0" y="12289"/>
            <a:chExt cx="3550" cy="3551"/>
          </a:xfrm>
        </p:grpSpPr>
        <p:sp>
          <p:nvSpPr>
            <p:cNvPr id="12" name="Freeform 4">
              <a:extLst>
                <a:ext uri="{FF2B5EF4-FFF2-40B4-BE49-F238E27FC236}">
                  <a16:creationId xmlns:a16="http://schemas.microsoft.com/office/drawing/2014/main" id="{8CF5F650-F8F0-F4FE-44DA-1F14ADE428B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18870924-E47D-404F-59B5-BD1C58F7B04C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80806A65-E4FC-2F52-65B3-CC181E620C2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60" y="198408"/>
            <a:ext cx="10972800" cy="1574317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14884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BCAAA28-C292-C527-AD35-90836B8BB97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95523" y="2676525"/>
            <a:ext cx="5746750" cy="3597470"/>
          </a:xfrm>
        </p:spPr>
        <p:txBody>
          <a:bodyPr lIns="0">
            <a:normAutofit/>
          </a:bodyPr>
          <a:lstStyle>
            <a:lvl1pPr marL="0" indent="0">
              <a:spcBef>
                <a:spcPts val="1800"/>
              </a:spcBef>
              <a:buNone/>
              <a:defRPr sz="2000"/>
            </a:lvl1pPr>
            <a:lvl2pPr>
              <a:spcBef>
                <a:spcPts val="600"/>
              </a:spcBef>
              <a:defRPr sz="2000"/>
            </a:lvl2pPr>
            <a:lvl3pPr>
              <a:spcBef>
                <a:spcPts val="1800"/>
              </a:spcBef>
              <a:defRPr sz="2000"/>
            </a:lvl3pPr>
            <a:lvl4pPr>
              <a:spcBef>
                <a:spcPts val="1800"/>
              </a:spcBef>
              <a:defRPr sz="2000"/>
            </a:lvl4pPr>
            <a:lvl5pPr>
              <a:spcBef>
                <a:spcPts val="1800"/>
              </a:spcBef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8007FA9C-C4D5-89EC-C457-5F329A338E1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7620000" y="2676525"/>
            <a:ext cx="3947160" cy="3597470"/>
          </a:xfrm>
        </p:spPr>
        <p:txBody>
          <a:bodyPr lIns="0">
            <a:normAutofit/>
          </a:bodyPr>
          <a:lstStyle>
            <a:lvl1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 sz="2000"/>
            </a:lvl1pPr>
            <a:lvl2pPr>
              <a:spcBef>
                <a:spcPts val="1800"/>
              </a:spcBef>
              <a:defRPr sz="2000"/>
            </a:lvl2pPr>
            <a:lvl3pPr>
              <a:spcBef>
                <a:spcPts val="1800"/>
              </a:spcBef>
              <a:defRPr sz="2000"/>
            </a:lvl3pPr>
            <a:lvl4pPr>
              <a:spcBef>
                <a:spcPts val="1800"/>
              </a:spcBef>
              <a:defRPr sz="2000"/>
            </a:lvl4pPr>
            <a:lvl5pPr>
              <a:spcBef>
                <a:spcPts val="1800"/>
              </a:spcBef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endParaRPr lang="en-US" dirty="0">
              <a:latin typeface="+mn-lt"/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497447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60" y="202400"/>
            <a:ext cx="10972800" cy="1570325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sp>
        <p:nvSpPr>
          <p:cNvPr id="9" name="Table Placeholder 2">
            <a:extLst>
              <a:ext uri="{FF2B5EF4-FFF2-40B4-BE49-F238E27FC236}">
                <a16:creationId xmlns:a16="http://schemas.microsoft.com/office/drawing/2014/main" id="{1506B022-475A-6647-98FF-D5C319A0C7C4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594360" y="2628629"/>
            <a:ext cx="10972800" cy="363674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endParaRPr lang="en-US" dirty="0">
              <a:latin typeface="+mn-lt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14884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4109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94360" y="411479"/>
            <a:ext cx="5486400" cy="32918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80000"/>
              </a:lnSpc>
              <a:defRPr sz="6000" b="1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26C18C3-ED25-DD4B-BA72-24932D54DE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 flipH="1" flipV="1">
            <a:off x="6092752" y="0"/>
            <a:ext cx="6099248" cy="6099248"/>
            <a:chOff x="0" y="12289"/>
            <a:chExt cx="3550" cy="3551"/>
          </a:xfrm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C07CC263-2515-F147-8CC5-F8E9FF9FA8E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43B40037-7481-524B-8685-404D965690F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7B759713-8408-EE47-9394-3DA6F5E4B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8" name="Text Placeholder 29">
            <a:extLst>
              <a:ext uri="{FF2B5EF4-FFF2-40B4-BE49-F238E27FC236}">
                <a16:creationId xmlns:a16="http://schemas.microsoft.com/office/drawing/2014/main" id="{276A9CD7-E675-3048-86D3-3546A2F6B45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94360" y="4549552"/>
            <a:ext cx="5486400" cy="164592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400" b="1" i="0">
                <a:solidFill>
                  <a:schemeClr val="tx2">
                    <a:lumMod val="75000"/>
                  </a:schemeClr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8B149C6-5AAC-B8E5-5411-EA38821F67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3950208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92738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806C6F65-35CD-D64B-992A-0C1C1E0038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7" name="AutoShape 24">
              <a:extLst>
                <a:ext uri="{FF2B5EF4-FFF2-40B4-BE49-F238E27FC236}">
                  <a16:creationId xmlns:a16="http://schemas.microsoft.com/office/drawing/2014/main" id="{CFD467E2-FF13-7E4F-BEF9-EA1A17665B2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CA85A327-3157-B442-993A-6900F71249A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9A459CB4-74AF-0544-AB1E-7CC6D10F84EB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95A20BFD-9142-D64A-A78A-61B75FCA0D76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B80736DF-C890-DB47-AEAA-D3D92505E632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2" name="Title 1">
            <a:extLst>
              <a:ext uri="{FF2B5EF4-FFF2-40B4-BE49-F238E27FC236}">
                <a16:creationId xmlns:a16="http://schemas.microsoft.com/office/drawing/2014/main" id="{39F93F26-ED5C-E74E-BFBD-E3054DC1B9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60" y="189572"/>
            <a:ext cx="6787747" cy="1593507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4400" b="1" i="0" spc="50" baseline="0"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sp>
        <p:nvSpPr>
          <p:cNvPr id="2" name="Content Placeholder 5">
            <a:extLst>
              <a:ext uri="{FF2B5EF4-FFF2-40B4-BE49-F238E27FC236}">
                <a16:creationId xmlns:a16="http://schemas.microsoft.com/office/drawing/2014/main" id="{186153BD-9D2B-47EB-3553-1D3F6663B2A3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94359" y="2281918"/>
            <a:ext cx="6787747" cy="3708517"/>
          </a:xfrm>
        </p:spPr>
        <p:txBody>
          <a:bodyPr lIns="0" tIns="228600" rIns="0" bIns="0">
            <a:normAutofit/>
          </a:bodyPr>
          <a:lstStyle>
            <a:lvl1pPr marL="283464" indent="-283464">
              <a:lnSpc>
                <a:spcPct val="80000"/>
              </a:lnSpc>
              <a:spcBef>
                <a:spcPts val="2200"/>
              </a:spcBef>
              <a:buFont typeface="Arial" panose="020B0604020202020204" pitchFamily="34" charset="0"/>
              <a:buChar char="•"/>
              <a:defRPr lang="en-US" sz="2400" b="1" i="0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indent="-283464">
              <a:spcBef>
                <a:spcPts val="600"/>
              </a:spcBef>
              <a:defRPr sz="2000"/>
            </a:lvl2pPr>
            <a:lvl3pPr indent="-283464">
              <a:spcBef>
                <a:spcPts val="1800"/>
              </a:spcBef>
              <a:defRPr sz="2000"/>
            </a:lvl3pPr>
            <a:lvl4pPr indent="-283464">
              <a:spcBef>
                <a:spcPts val="1800"/>
              </a:spcBef>
              <a:defRPr sz="2000"/>
            </a:lvl4pPr>
            <a:lvl5pPr indent="-283464">
              <a:spcBef>
                <a:spcPts val="1800"/>
              </a:spcBef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3" name="Slide Number Placeholder 42">
            <a:extLst>
              <a:ext uri="{FF2B5EF4-FFF2-40B4-BE49-F238E27FC236}">
                <a16:creationId xmlns:a16="http://schemas.microsoft.com/office/drawing/2014/main" id="{D80CCC8F-9CF1-9621-04EB-DFA68FEE42D2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  <p:sp>
        <p:nvSpPr>
          <p:cNvPr id="42" name="Date Placeholder 41">
            <a:extLst>
              <a:ext uri="{FF2B5EF4-FFF2-40B4-BE49-F238E27FC236}">
                <a16:creationId xmlns:a16="http://schemas.microsoft.com/office/drawing/2014/main" id="{29CE2856-DB8F-5603-C085-74C70560FAC8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endParaRPr lang="en-US" dirty="0">
              <a:latin typeface="+mn-lt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79826C1-7A52-DA25-F422-EE62DED7D1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148840"/>
            <a:ext cx="2130552" cy="0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80892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79D0555-EBDC-B53A-212D-A5921795FEC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80543"/>
          </a:xfrm>
          <a:custGeom>
            <a:avLst/>
            <a:gdLst>
              <a:gd name="connsiteX0" fmla="*/ 6309360 w 12192000"/>
              <a:gd name="connsiteY0" fmla="*/ 3951843 h 6880543"/>
              <a:gd name="connsiteX1" fmla="*/ 6309360 w 12192000"/>
              <a:gd name="connsiteY1" fmla="*/ 4052427 h 6880543"/>
              <a:gd name="connsiteX2" fmla="*/ 8442960 w 12192000"/>
              <a:gd name="connsiteY2" fmla="*/ 4052427 h 6880543"/>
              <a:gd name="connsiteX3" fmla="*/ 8442960 w 12192000"/>
              <a:gd name="connsiteY3" fmla="*/ 3951843 h 6880543"/>
              <a:gd name="connsiteX4" fmla="*/ 0 w 12192000"/>
              <a:gd name="connsiteY4" fmla="*/ 0 h 6880543"/>
              <a:gd name="connsiteX5" fmla="*/ 12192000 w 12192000"/>
              <a:gd name="connsiteY5" fmla="*/ 0 h 6880543"/>
              <a:gd name="connsiteX6" fmla="*/ 12192000 w 12192000"/>
              <a:gd name="connsiteY6" fmla="*/ 6880543 h 6880543"/>
              <a:gd name="connsiteX7" fmla="*/ 0 w 12192000"/>
              <a:gd name="connsiteY7" fmla="*/ 6880543 h 6880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80543">
                <a:moveTo>
                  <a:pt x="6309360" y="3951843"/>
                </a:moveTo>
                <a:lnTo>
                  <a:pt x="6309360" y="4052427"/>
                </a:lnTo>
                <a:lnTo>
                  <a:pt x="8442960" y="4052427"/>
                </a:lnTo>
                <a:lnTo>
                  <a:pt x="8442960" y="3951843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80543"/>
                </a:lnTo>
                <a:lnTo>
                  <a:pt x="0" y="6880543"/>
                </a:lnTo>
                <a:close/>
              </a:path>
            </a:pathLst>
          </a:custGeom>
        </p:spPr>
        <p:txBody>
          <a:bodyPr wrap="square" tIns="182880">
            <a:no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8D492973-78E3-D34E-835E-CF2D451701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09359" y="444933"/>
            <a:ext cx="5477479" cy="3291840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6000" b="1" i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96BA398-1ED2-1FCA-63B9-8915A8C7A5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309360" y="3951843"/>
            <a:ext cx="2133600" cy="10058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91695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7104">
          <p15:clr>
            <a:srgbClr val="FBAE40"/>
          </p15:clr>
        </p15:guide>
        <p15:guide id="3" pos="4344" userDrawn="1">
          <p15:clr>
            <a:srgbClr val="FBAE40"/>
          </p15:clr>
        </p15:guide>
        <p15:guide id="4" pos="4560" userDrawn="1">
          <p15:clr>
            <a:srgbClr val="FBAE40"/>
          </p15:clr>
        </p15:guide>
        <p15:guide id="8" orient="horz" pos="1848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99835" y="430529"/>
            <a:ext cx="5486400" cy="32918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80000"/>
              </a:lnSpc>
              <a:defRPr sz="6000" b="1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A9973BC6-F6E5-0B3B-C8AB-0AC4020D4E8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-11113"/>
            <a:ext cx="5791200" cy="6880226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Text Placeholder 29">
            <a:extLst>
              <a:ext uri="{FF2B5EF4-FFF2-40B4-BE49-F238E27FC236}">
                <a16:creationId xmlns:a16="http://schemas.microsoft.com/office/drawing/2014/main" id="{276A9CD7-E675-3048-86D3-3546A2F6B45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99835" y="4568602"/>
            <a:ext cx="5486400" cy="164592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400" b="1" i="0">
                <a:solidFill>
                  <a:schemeClr val="tx2">
                    <a:lumMod val="75000"/>
                  </a:schemeClr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9169ED6-4B82-6844-119F-AC15CDF2D3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309360" y="3950208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79140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57F1500-1A16-D1EF-4F0C-030852B291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14884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2D07A0BE-3890-193E-9439-F294E61A7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11" name="Freeform 19">
              <a:extLst>
                <a:ext uri="{FF2B5EF4-FFF2-40B4-BE49-F238E27FC236}">
                  <a16:creationId xmlns:a16="http://schemas.microsoft.com/office/drawing/2014/main" id="{C05217ED-C258-E6CE-BA7F-28A6EA41BCD3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2" name="Freeform 20">
              <a:extLst>
                <a:ext uri="{FF2B5EF4-FFF2-40B4-BE49-F238E27FC236}">
                  <a16:creationId xmlns:a16="http://schemas.microsoft.com/office/drawing/2014/main" id="{F3E11A1F-14DD-BA35-D7D7-4D4ADEAA348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3" name="Freeform 21">
              <a:extLst>
                <a:ext uri="{FF2B5EF4-FFF2-40B4-BE49-F238E27FC236}">
                  <a16:creationId xmlns:a16="http://schemas.microsoft.com/office/drawing/2014/main" id="{F14541B0-973F-7E21-1019-D2FB83C8C0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32" name="Title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60" y="102875"/>
            <a:ext cx="10873740" cy="1680205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4400" b="1" i="0"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sp>
        <p:nvSpPr>
          <p:cNvPr id="2" name="Content Placeholder 5">
            <a:extLst>
              <a:ext uri="{FF2B5EF4-FFF2-40B4-BE49-F238E27FC236}">
                <a16:creationId xmlns:a16="http://schemas.microsoft.com/office/drawing/2014/main" id="{F6FE0DC0-B0D7-F4D6-8038-177AD7A8C211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657600" y="2282008"/>
            <a:ext cx="7810500" cy="3699328"/>
          </a:xfrm>
        </p:spPr>
        <p:txBody>
          <a:bodyPr lIns="0" tIns="228600" rIns="0" bIns="0">
            <a:normAutofit/>
          </a:bodyPr>
          <a:lstStyle>
            <a:lvl1pPr marL="283464" indent="-283464">
              <a:spcBef>
                <a:spcPts val="1800"/>
              </a:spcBef>
              <a:buFont typeface="Arial" panose="020B0604020202020204" pitchFamily="34" charset="0"/>
              <a:buChar char="•"/>
              <a:defRPr sz="2000"/>
            </a:lvl1pPr>
            <a:lvl2pPr indent="-283464">
              <a:spcBef>
                <a:spcPts val="1800"/>
              </a:spcBef>
              <a:defRPr sz="2000"/>
            </a:lvl2pPr>
            <a:lvl3pPr indent="-283464">
              <a:spcBef>
                <a:spcPts val="1800"/>
              </a:spcBef>
              <a:defRPr sz="2000"/>
            </a:lvl3pPr>
            <a:lvl4pPr indent="-283464">
              <a:spcBef>
                <a:spcPts val="1800"/>
              </a:spcBef>
              <a:defRPr sz="2000"/>
            </a:lvl4pPr>
            <a:lvl5pPr indent="-283464">
              <a:spcBef>
                <a:spcPts val="1800"/>
              </a:spcBef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ED58739-4346-5104-B1AC-89ED035912AF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272B8D-F380-9F1A-C8E6-BDD2352B1763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029641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09904" y="411479"/>
            <a:ext cx="5486400" cy="32918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80000"/>
              </a:lnSpc>
              <a:defRPr sz="6000" b="1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26C18C3-ED25-DD4B-BA72-24932D54DE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" y="758752"/>
            <a:ext cx="6099248" cy="6099248"/>
            <a:chOff x="0" y="12289"/>
            <a:chExt cx="3550" cy="3551"/>
          </a:xfrm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C07CC263-2515-F147-8CC5-F8E9FF9FA8E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43B40037-7481-524B-8685-404D965690F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7B759713-8408-EE47-9394-3DA6F5E4B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69706A2-3726-FE4E-B923-E75D48597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309360" y="3950208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 Placeholder 29">
            <a:extLst>
              <a:ext uri="{FF2B5EF4-FFF2-40B4-BE49-F238E27FC236}">
                <a16:creationId xmlns:a16="http://schemas.microsoft.com/office/drawing/2014/main" id="{276A9CD7-E675-3048-86D3-3546A2F6B45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09905" y="4549552"/>
            <a:ext cx="5486400" cy="164592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400" b="1" i="0">
                <a:solidFill>
                  <a:schemeClr val="tx2">
                    <a:lumMod val="75000"/>
                  </a:schemeClr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0271085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C97D5AF2-684A-4A8D-3D82-B57D7AC446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8870040" y="0"/>
            <a:ext cx="3325208" cy="3325208"/>
            <a:chOff x="0" y="12289"/>
            <a:chExt cx="3550" cy="3551"/>
          </a:xfrm>
        </p:grpSpPr>
        <p:sp>
          <p:nvSpPr>
            <p:cNvPr id="12" name="Freeform 4">
              <a:extLst>
                <a:ext uri="{FF2B5EF4-FFF2-40B4-BE49-F238E27FC236}">
                  <a16:creationId xmlns:a16="http://schemas.microsoft.com/office/drawing/2014/main" id="{8CF5F650-F8F0-F4FE-44DA-1F14ADE428B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18870924-E47D-404F-59B5-BD1C58F7B04C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80806A65-E4FC-2F52-65B3-CC181E620C2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60" y="278129"/>
            <a:ext cx="9778365" cy="1494596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sp>
        <p:nvSpPr>
          <p:cNvPr id="2" name="Content Placeholder 5">
            <a:extLst>
              <a:ext uri="{FF2B5EF4-FFF2-40B4-BE49-F238E27FC236}">
                <a16:creationId xmlns:a16="http://schemas.microsoft.com/office/drawing/2014/main" id="{F14DA3C5-63E4-BAFB-1D68-47F71EEEE538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94360" y="2676525"/>
            <a:ext cx="4490827" cy="3597470"/>
          </a:xfrm>
        </p:spPr>
        <p:txBody>
          <a:bodyPr lIns="0" tIns="45720" rIns="0" bIns="0">
            <a:normAutofit/>
          </a:bodyPr>
          <a:lstStyle>
            <a:lvl1pPr marL="0" indent="0">
              <a:spcBef>
                <a:spcPts val="1800"/>
              </a:spcBef>
              <a:buFont typeface="Arial" panose="020B0604020202020204" pitchFamily="34" charset="0"/>
              <a:buNone/>
              <a:defRPr sz="2000"/>
            </a:lvl1pPr>
            <a:lvl2pPr marL="283464" indent="-283464">
              <a:spcBef>
                <a:spcPts val="1800"/>
              </a:spcBef>
              <a:defRPr sz="2000"/>
            </a:lvl2pPr>
            <a:lvl3pPr marL="594360" indent="-283464">
              <a:spcBef>
                <a:spcPts val="1800"/>
              </a:spcBef>
              <a:defRPr sz="2000"/>
            </a:lvl3pPr>
            <a:lvl4pPr marL="822960" indent="-283464">
              <a:spcBef>
                <a:spcPts val="1800"/>
              </a:spcBef>
              <a:defRPr sz="2000"/>
            </a:lvl4pPr>
            <a:lvl5pPr marL="1005840" indent="-283464">
              <a:spcBef>
                <a:spcPts val="1800"/>
              </a:spcBef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BD11386D-847E-8CF5-E56A-42E80A65A089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881898" y="2676525"/>
            <a:ext cx="4490827" cy="3597470"/>
          </a:xfrm>
        </p:spPr>
        <p:txBody>
          <a:bodyPr lIns="0" tIns="45720" rIns="0" bIns="0">
            <a:normAutofit/>
          </a:bodyPr>
          <a:lstStyle>
            <a:lvl1pPr marL="0" indent="0">
              <a:spcBef>
                <a:spcPts val="1800"/>
              </a:spcBef>
              <a:buFont typeface="Arial" panose="020B0604020202020204" pitchFamily="34" charset="0"/>
              <a:buNone/>
              <a:defRPr sz="2000"/>
            </a:lvl1pPr>
            <a:lvl2pPr marL="283464" indent="-283464">
              <a:spcBef>
                <a:spcPts val="1800"/>
              </a:spcBef>
              <a:defRPr sz="2000"/>
            </a:lvl2pPr>
            <a:lvl3pPr marL="548640" indent="-283464">
              <a:spcBef>
                <a:spcPts val="1800"/>
              </a:spcBef>
              <a:defRPr sz="2000"/>
            </a:lvl3pPr>
            <a:lvl4pPr marL="822960" indent="-283464">
              <a:spcBef>
                <a:spcPts val="1800"/>
              </a:spcBef>
              <a:defRPr sz="2000"/>
            </a:lvl4pPr>
            <a:lvl5pPr marL="1005840" indent="-283464">
              <a:spcBef>
                <a:spcPts val="1800"/>
              </a:spcBef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endParaRPr lang="en-US" dirty="0">
              <a:latin typeface="+mn-lt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14884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10569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42E558A9-6DD6-E21D-3A8F-6707E1DD19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12" name="AutoShape 24">
              <a:extLst>
                <a:ext uri="{FF2B5EF4-FFF2-40B4-BE49-F238E27FC236}">
                  <a16:creationId xmlns:a16="http://schemas.microsoft.com/office/drawing/2014/main" id="{3FC994E4-318C-1E66-B4E4-8F8FD08E09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17C00E6B-F625-6D6C-8364-9DD9F3C3628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C6197B87-4F65-7981-9463-84830CD3687F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86AA517C-7217-D864-B7E7-40984A2880DB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524013C6-491C-CAA2-5BD6-7C73596711CC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18885" y="3499667"/>
            <a:ext cx="4939666" cy="2542810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347460" y="631317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8007FA9C-C4D5-89EC-C457-5F329A338E1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03885" y="457201"/>
            <a:ext cx="5198269" cy="2305050"/>
          </a:xfrm>
        </p:spPr>
        <p:txBody>
          <a:bodyPr lIns="0" tIns="274320">
            <a:normAutofit/>
          </a:bodyPr>
          <a:lstStyle>
            <a:lvl1pPr marL="457200" indent="-457200">
              <a:spcBef>
                <a:spcPts val="1800"/>
              </a:spcBef>
              <a:buFont typeface="+mj-lt"/>
              <a:buAutoNum type="arabicPeriod"/>
              <a:defRPr sz="2000"/>
            </a:lvl1pPr>
            <a:lvl2pPr marL="914400" indent="-457200">
              <a:spcBef>
                <a:spcPts val="1800"/>
              </a:spcBef>
              <a:buFont typeface="+mj-lt"/>
              <a:buAutoNum type="alphaLcPeriod"/>
              <a:defRPr sz="2000"/>
            </a:lvl2pPr>
            <a:lvl3pPr marL="1371600" indent="-457200">
              <a:spcBef>
                <a:spcPts val="1800"/>
              </a:spcBef>
              <a:buFont typeface="+mj-lt"/>
              <a:buAutoNum type="arabicParenR"/>
              <a:defRPr sz="2000"/>
            </a:lvl3pPr>
            <a:lvl4pPr marL="1371600" indent="0">
              <a:spcBef>
                <a:spcPts val="1800"/>
              </a:spcBef>
              <a:buFont typeface="+mj-lt"/>
              <a:buNone/>
              <a:defRPr sz="2000"/>
            </a:lvl4pPr>
            <a:lvl5pPr marL="2286000" indent="-457200">
              <a:spcBef>
                <a:spcPts val="1800"/>
              </a:spcBef>
              <a:buFont typeface="+mj-lt"/>
              <a:buAutoNum type="arabicPeriod"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endParaRPr lang="en-US" dirty="0"/>
          </a:p>
        </p:txBody>
      </p:sp>
      <p:sp>
        <p:nvSpPr>
          <p:cNvPr id="2" name="Content Placeholder 5">
            <a:extLst>
              <a:ext uri="{FF2B5EF4-FFF2-40B4-BE49-F238E27FC236}">
                <a16:creationId xmlns:a16="http://schemas.microsoft.com/office/drawing/2014/main" id="{3AC171DA-232D-44C1-6B93-40BACB298F4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94360" y="2810595"/>
            <a:ext cx="5198269" cy="3319513"/>
          </a:xfrm>
        </p:spPr>
        <p:txBody>
          <a:bodyPr lIns="0" tIns="45720" rIns="0" bIns="0">
            <a:normAutofit/>
          </a:bodyPr>
          <a:lstStyle>
            <a:lvl1pPr marL="0" indent="0">
              <a:spcBef>
                <a:spcPts val="1800"/>
              </a:spcBef>
              <a:buFont typeface="Arial" panose="020B0604020202020204" pitchFamily="34" charset="0"/>
              <a:buNone/>
              <a:defRPr sz="2000"/>
            </a:lvl1pPr>
            <a:lvl2pPr marL="283464" indent="-283464">
              <a:spcBef>
                <a:spcPts val="1800"/>
              </a:spcBef>
              <a:defRPr sz="2000"/>
            </a:lvl2pPr>
            <a:lvl3pPr marL="548640" indent="-283464">
              <a:spcBef>
                <a:spcPts val="1800"/>
              </a:spcBef>
              <a:defRPr sz="2000"/>
            </a:lvl3pPr>
            <a:lvl4pPr marL="822960" indent="-283464">
              <a:spcBef>
                <a:spcPts val="1800"/>
              </a:spcBef>
              <a:defRPr sz="2000"/>
            </a:lvl4pPr>
            <a:lvl5pPr marL="1005840" indent="-283464">
              <a:spcBef>
                <a:spcPts val="1800"/>
              </a:spcBef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546068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Pictur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5310" y="278129"/>
            <a:ext cx="5063490" cy="2354026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1EF4505D-6803-3813-7738-049963427819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94360" y="3279579"/>
            <a:ext cx="5044440" cy="2994415"/>
          </a:xfrm>
        </p:spPr>
        <p:txBody>
          <a:bodyPr lIns="0" tIns="228600" rIns="0" bIns="0">
            <a:normAutofit/>
          </a:bodyPr>
          <a:lstStyle>
            <a:lvl1pPr marL="0" indent="0">
              <a:spcBef>
                <a:spcPts val="1800"/>
              </a:spcBef>
              <a:buFont typeface="Arial" panose="020B0604020202020204" pitchFamily="34" charset="0"/>
              <a:buNone/>
              <a:defRPr sz="2000"/>
            </a:lvl1pPr>
            <a:lvl2pPr indent="-283464">
              <a:spcBef>
                <a:spcPts val="1800"/>
              </a:spcBef>
              <a:defRPr sz="2000"/>
            </a:lvl2pPr>
            <a:lvl3pPr indent="-283464">
              <a:spcBef>
                <a:spcPts val="1800"/>
              </a:spcBef>
              <a:defRPr sz="2000"/>
            </a:lvl3pPr>
            <a:lvl4pPr indent="-283464">
              <a:spcBef>
                <a:spcPts val="1800"/>
              </a:spcBef>
              <a:defRPr sz="2000"/>
            </a:lvl4pPr>
            <a:lvl5pPr indent="-283464">
              <a:spcBef>
                <a:spcPts val="1800"/>
              </a:spcBef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997459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4658637A-5D36-6127-19BC-C203E23FA49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118225" cy="68580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293197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ED84C6-50E6-6C43-8031-AFF6268E0C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4360" y="1825625"/>
            <a:ext cx="1038225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Placeholder 11">
            <a:extLst>
              <a:ext uri="{FF2B5EF4-FFF2-40B4-BE49-F238E27FC236}">
                <a16:creationId xmlns:a16="http://schemas.microsoft.com/office/drawing/2014/main" id="{D41FC0AE-253D-D242-9C88-017078F8A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365125"/>
            <a:ext cx="104013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" name="Date Placeholder 3">
            <a:extLst>
              <a:ext uri="{FF2B5EF4-FFF2-40B4-BE49-F238E27FC236}">
                <a16:creationId xmlns:a16="http://schemas.microsoft.com/office/drawing/2014/main" id="{EF47083A-6D76-4B4D-87CA-E08E212F7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133648" y="6332220"/>
            <a:ext cx="131318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endParaRPr lang="en-US" dirty="0">
              <a:latin typeface="+mn-lt"/>
            </a:endParaRPr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C8ADA0DF-3751-9A48-8A21-59F01C782D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94360" y="6332220"/>
            <a:ext cx="52324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1" i="0">
                <a:solidFill>
                  <a:schemeClr val="bg1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58922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1" r:id="rId1"/>
    <p:sldLayoutId id="2147483698" r:id="rId2"/>
    <p:sldLayoutId id="2147483710" r:id="rId3"/>
    <p:sldLayoutId id="2147483700" r:id="rId4"/>
    <p:sldLayoutId id="2147483701" r:id="rId5"/>
    <p:sldLayoutId id="2147483659" r:id="rId6"/>
    <p:sldLayoutId id="2147483709" r:id="rId7"/>
    <p:sldLayoutId id="2147483708" r:id="rId8"/>
    <p:sldLayoutId id="2147483707" r:id="rId9"/>
    <p:sldLayoutId id="2147483706" r:id="rId10"/>
    <p:sldLayoutId id="2147483705" r:id="rId11"/>
    <p:sldLayoutId id="2147483704" r:id="rId12"/>
    <p:sldLayoutId id="2147483703" r:id="rId13"/>
  </p:sldLayoutIdLst>
  <p:hf sldNum="0"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4400" b="1" i="0" kern="1200" spc="100" baseline="0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283464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83464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83464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83464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83464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240">
          <p15:clr>
            <a:srgbClr val="547EBF"/>
          </p15:clr>
        </p15:guide>
        <p15:guide id="4" orient="horz" pos="240">
          <p15:clr>
            <a:srgbClr val="547EBF"/>
          </p15:clr>
        </p15:guide>
        <p15:guide id="5" pos="7440">
          <p15:clr>
            <a:srgbClr val="547EBF"/>
          </p15:clr>
        </p15:guide>
        <p15:guide id="6" orient="horz" pos="4080">
          <p15:clr>
            <a:srgbClr val="547EBF"/>
          </p15:clr>
        </p15:guide>
        <p15:guide id="7" pos="600" userDrawn="1">
          <p15:clr>
            <a:srgbClr val="547EBF"/>
          </p15:clr>
        </p15:guide>
        <p15:guide id="8" pos="3720">
          <p15:clr>
            <a:srgbClr val="547EBF"/>
          </p15:clr>
        </p15:guide>
        <p15:guide id="9" pos="2112">
          <p15:clr>
            <a:srgbClr val="547EBF"/>
          </p15:clr>
        </p15:guide>
        <p15:guide id="10" pos="1848">
          <p15:clr>
            <a:srgbClr val="547EBF"/>
          </p15:clr>
        </p15:guide>
        <p15:guide id="11" pos="5568">
          <p15:clr>
            <a:srgbClr val="547EBF"/>
          </p15:clr>
        </p15:guide>
        <p15:guide id="12" pos="5832">
          <p15:clr>
            <a:srgbClr val="547EBF"/>
          </p15:clr>
        </p15:guide>
        <p15:guide id="13" pos="4968">
          <p15:clr>
            <a:srgbClr val="9FCC3B"/>
          </p15:clr>
        </p15:guide>
        <p15:guide id="14" pos="5208">
          <p15:clr>
            <a:srgbClr val="9FCC3B"/>
          </p15:clr>
        </p15:guide>
        <p15:guide id="15" pos="2712">
          <p15:clr>
            <a:srgbClr val="9FCC3B"/>
          </p15:clr>
        </p15:guide>
        <p15:guide id="16" pos="2472">
          <p15:clr>
            <a:srgbClr val="9FCC3B"/>
          </p15:clr>
        </p15:guide>
        <p15:guide id="17" pos="39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47Parzival/Coastal-Threat-Alert-System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9.png"/><Relationship Id="rId11" Type="http://schemas.openxmlformats.org/officeDocument/2006/relationships/hyperlink" Target="https://www.noaa.gov/ocean-coasts" TargetMode="External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B1D9D6-2977-ABCD-FDF8-51AFA5064E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09904" y="411479"/>
            <a:ext cx="5486400" cy="3291840"/>
          </a:xfrm>
        </p:spPr>
        <p:txBody>
          <a:bodyPr/>
          <a:lstStyle/>
          <a:p>
            <a:r>
              <a:rPr lang="en-US" dirty="0"/>
              <a:t>PS: 3 Coastal Threat Alert System:</a:t>
            </a:r>
            <a:br>
              <a:rPr lang="en-US" dirty="0"/>
            </a:br>
            <a:r>
              <a:rPr lang="en-US" sz="2800" dirty="0"/>
              <a:t>AI/ML-Powered Early Warning Platform</a:t>
            </a: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50F783A-65F7-6C3F-FB9B-BD12DDD49367}"/>
              </a:ext>
            </a:extLst>
          </p:cNvPr>
          <p:cNvSpPr txBox="1">
            <a:spLocks/>
          </p:cNvSpPr>
          <p:nvPr/>
        </p:nvSpPr>
        <p:spPr>
          <a:xfrm>
            <a:off x="6309904" y="4429759"/>
            <a:ext cx="3626576" cy="665479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6000" b="1" i="0" kern="1200" spc="1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400" dirty="0"/>
              <a:t>Team name: </a:t>
            </a:r>
            <a:r>
              <a:rPr lang="en-US" sz="2400" dirty="0" err="1"/>
              <a:t>CodeYatra</a:t>
            </a:r>
            <a:endParaRPr lang="en-US" sz="2400" dirty="0"/>
          </a:p>
          <a:p>
            <a:br>
              <a:rPr lang="en-US" sz="2400" dirty="0"/>
            </a:br>
            <a:r>
              <a:rPr lang="en-US" sz="2400" dirty="0"/>
              <a:t>Leader: Luv Purohit</a:t>
            </a:r>
          </a:p>
        </p:txBody>
      </p:sp>
    </p:spTree>
    <p:extLst>
      <p:ext uri="{BB962C8B-B14F-4D97-AF65-F5344CB8AC3E}">
        <p14:creationId xmlns:p14="http://schemas.microsoft.com/office/powerpoint/2010/main" val="3390304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0C1B7-6E4E-3DEE-50C0-1CA3B14303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4360" y="2672079"/>
            <a:ext cx="5877560" cy="1031239"/>
          </a:xfrm>
        </p:spPr>
        <p:txBody>
          <a:bodyPr/>
          <a:lstStyle/>
          <a:p>
            <a:r>
              <a:rPr lang="en-US" dirty="0"/>
              <a:t>Thank You </a:t>
            </a:r>
            <a:r>
              <a:rPr lang="en-IN" dirty="0"/>
              <a:t>🙏</a:t>
            </a:r>
            <a:br>
              <a:rPr lang="en-US" dirty="0"/>
            </a:br>
            <a:br>
              <a:rPr lang="en-US" dirty="0"/>
            </a:br>
            <a:r>
              <a:rPr lang="en-US" sz="2800" dirty="0"/>
              <a:t>Team: </a:t>
            </a:r>
            <a:r>
              <a:rPr lang="en-US" sz="2800" dirty="0" err="1"/>
              <a:t>CodeYatra</a:t>
            </a:r>
            <a:endParaRPr lang="en-US" sz="28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E734F0-2DDD-AF70-F13D-F9E4C192941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4360" y="4549552"/>
            <a:ext cx="10276840" cy="1031239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Github</a:t>
            </a:r>
            <a:r>
              <a:rPr lang="en-US" dirty="0"/>
              <a:t> URL: </a:t>
            </a:r>
            <a:r>
              <a:rPr lang="en-US" dirty="0">
                <a:hlinkClick r:id="rId3"/>
              </a:rPr>
              <a:t>https://github.com/P47Parzival/Coastal-Threat-Alert-System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Demo Video: </a:t>
            </a:r>
          </a:p>
        </p:txBody>
      </p:sp>
    </p:spTree>
    <p:extLst>
      <p:ext uri="{BB962C8B-B14F-4D97-AF65-F5344CB8AC3E}">
        <p14:creationId xmlns:p14="http://schemas.microsoft.com/office/powerpoint/2010/main" val="42611324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8">
            <a:extLst>
              <a:ext uri="{FF2B5EF4-FFF2-40B4-BE49-F238E27FC236}">
                <a16:creationId xmlns:a16="http://schemas.microsoft.com/office/drawing/2014/main" id="{19B43E62-E8F4-6CC7-875E-C2F22AC61B2E}"/>
              </a:ext>
            </a:extLst>
          </p:cNvPr>
          <p:cNvSpPr txBox="1">
            <a:spLocks/>
          </p:cNvSpPr>
          <p:nvPr/>
        </p:nvSpPr>
        <p:spPr>
          <a:xfrm>
            <a:off x="3352800" y="-152399"/>
            <a:ext cx="5486400" cy="78232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400" b="1" i="0" kern="1200" spc="1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dirty="0"/>
              <a:t>Idea Overview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8CD4A83-8C33-5D5B-80BA-F1B80F12EB41}"/>
              </a:ext>
            </a:extLst>
          </p:cNvPr>
          <p:cNvSpPr/>
          <p:nvPr/>
        </p:nvSpPr>
        <p:spPr>
          <a:xfrm>
            <a:off x="538480" y="1981200"/>
            <a:ext cx="2418080" cy="46736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6DEDEA4-C3B8-EC8A-4048-0C8BE7F5D3CB}"/>
              </a:ext>
            </a:extLst>
          </p:cNvPr>
          <p:cNvSpPr/>
          <p:nvPr/>
        </p:nvSpPr>
        <p:spPr>
          <a:xfrm>
            <a:off x="0" y="985520"/>
            <a:ext cx="4206240" cy="5659120"/>
          </a:xfrm>
          <a:prstGeom prst="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makes it different?</a:t>
            </a:r>
          </a:p>
          <a:p>
            <a:br>
              <a:rPr lang="en-US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1500" dirty="0">
                <a:solidFill>
                  <a:schemeClr val="bg1"/>
                </a:solidFill>
              </a:rPr>
              <a:t>🚀 Revolutionary AI-First Approach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500" dirty="0">
                <a:solidFill>
                  <a:schemeClr val="bg1"/>
                </a:solidFill>
              </a:rPr>
              <a:t>World's first comprehensive coastal monitoring combining </a:t>
            </a:r>
            <a:r>
              <a:rPr lang="en-IN" sz="1500" b="1" dirty="0">
                <a:solidFill>
                  <a:schemeClr val="bg1"/>
                </a:solidFill>
              </a:rPr>
              <a:t>6</a:t>
            </a:r>
            <a:r>
              <a:rPr lang="en-IN" sz="1500" dirty="0">
                <a:solidFill>
                  <a:schemeClr val="bg1"/>
                </a:solidFill>
              </a:rPr>
              <a:t> </a:t>
            </a:r>
            <a:r>
              <a:rPr lang="en-IN" sz="1500" b="1" dirty="0">
                <a:solidFill>
                  <a:schemeClr val="bg1"/>
                </a:solidFill>
              </a:rPr>
              <a:t>threat types</a:t>
            </a:r>
            <a:r>
              <a:rPr lang="en-IN" sz="1500" dirty="0">
                <a:solidFill>
                  <a:schemeClr val="bg1"/>
                </a:solidFill>
              </a:rPr>
              <a:t> in one platform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500" dirty="0">
                <a:solidFill>
                  <a:schemeClr val="bg1"/>
                </a:solidFill>
              </a:rPr>
              <a:t>Interactive AOI drawing - Custom monitoring zones you draw on the map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500" b="1" dirty="0">
                <a:solidFill>
                  <a:schemeClr val="bg1"/>
                </a:solidFill>
              </a:rPr>
              <a:t>24-48 hour </a:t>
            </a:r>
            <a:r>
              <a:rPr lang="en-IN" sz="1500" dirty="0">
                <a:solidFill>
                  <a:schemeClr val="bg1"/>
                </a:solidFill>
              </a:rPr>
              <a:t>advance warnings using predictive AI (vs 6-12 hours traditional)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500" dirty="0">
                <a:solidFill>
                  <a:schemeClr val="bg1"/>
                </a:solidFill>
              </a:rPr>
              <a:t>Multi-stakeholder design serving government + communities + NGOs simultaneously</a:t>
            </a:r>
          </a:p>
          <a:p>
            <a:endParaRPr lang="en-IN" sz="1500" dirty="0">
              <a:solidFill>
                <a:schemeClr val="bg1"/>
              </a:solidFill>
            </a:endParaRPr>
          </a:p>
          <a:p>
            <a:r>
              <a:rPr lang="en-IN" sz="1500" dirty="0">
                <a:solidFill>
                  <a:schemeClr val="bg1"/>
                </a:solidFill>
              </a:rPr>
              <a:t>🎯 Beyond Traditional Security Systems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500" dirty="0">
                <a:solidFill>
                  <a:schemeClr val="bg1"/>
                </a:solidFill>
              </a:rPr>
              <a:t>Current systems (ICSS/DRDO) only track vessels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500" dirty="0">
                <a:solidFill>
                  <a:schemeClr val="bg1"/>
                </a:solidFill>
              </a:rPr>
              <a:t>Traditional radar coverage: 20km radius - </a:t>
            </a:r>
            <a:r>
              <a:rPr lang="en-IN" sz="1500" b="1" dirty="0">
                <a:solidFill>
                  <a:schemeClr val="bg1"/>
                </a:solidFill>
              </a:rPr>
              <a:t>our satellite coverage: unlimited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500" dirty="0">
                <a:solidFill>
                  <a:schemeClr val="bg1"/>
                </a:solidFill>
              </a:rPr>
              <a:t>Existing solutions: reactive monitoring - </a:t>
            </a:r>
            <a:br>
              <a:rPr lang="en-IN" sz="1500" dirty="0">
                <a:solidFill>
                  <a:schemeClr val="bg1"/>
                </a:solidFill>
              </a:rPr>
            </a:br>
            <a:r>
              <a:rPr lang="en-IN" sz="1500" b="1" dirty="0">
                <a:solidFill>
                  <a:schemeClr val="bg1"/>
                </a:solidFill>
              </a:rPr>
              <a:t>our system: predictive intelligence.</a:t>
            </a:r>
            <a:endParaRPr lang="en-IN" sz="15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9D2A9BB-7F70-92BE-95E6-308E59A03E08}"/>
              </a:ext>
            </a:extLst>
          </p:cNvPr>
          <p:cNvSpPr/>
          <p:nvPr/>
        </p:nvSpPr>
        <p:spPr>
          <a:xfrm>
            <a:off x="4302760" y="727855"/>
            <a:ext cx="3586480" cy="4504545"/>
          </a:xfrm>
          <a:prstGeom prst="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USP</a:t>
            </a:r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  <a:p>
            <a:b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600" dirty="0">
                <a:solidFill>
                  <a:schemeClr val="bg1"/>
                </a:solidFill>
              </a:rPr>
              <a:t>💰 Economic USP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60% cost reduction compared to traditional radar infrastructure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₹500+ crore market opportunity with immediate ROI through damage prevention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30-day deployment vs 12-18 months for traditional systems</a:t>
            </a:r>
          </a:p>
          <a:p>
            <a:r>
              <a:rPr lang="en-IN" sz="1600" dirty="0">
                <a:solidFill>
                  <a:schemeClr val="bg1"/>
                </a:solidFill>
              </a:rPr>
              <a:t>🧠 Technical USP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chemeClr val="bg1"/>
                </a:solidFill>
              </a:rPr>
              <a:t>Production-ready architecture - </a:t>
            </a:r>
            <a:r>
              <a:rPr lang="en-IN" sz="1600" dirty="0" err="1">
                <a:solidFill>
                  <a:schemeClr val="bg1"/>
                </a:solidFill>
              </a:rPr>
              <a:t>FastAPI</a:t>
            </a:r>
            <a:r>
              <a:rPr lang="en-IN" sz="1600" dirty="0">
                <a:solidFill>
                  <a:schemeClr val="bg1"/>
                </a:solidFill>
              </a:rPr>
              <a:t> + React + MongoDB + AI models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chemeClr val="bg1"/>
                </a:solidFill>
              </a:rPr>
              <a:t>Enterprise-grade performance - 99.7% uptime, &lt;15 minute alert delivery</a:t>
            </a:r>
            <a:endParaRPr lang="en-US" sz="1600" dirty="0">
              <a:solidFill>
                <a:schemeClr val="bg1"/>
              </a:solidFill>
            </a:endParaRPr>
          </a:p>
          <a:p>
            <a:pPr algn="ctr"/>
            <a:endParaRPr lang="en-US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CF56C75-03C6-D52B-4FDC-A8C4E356A955}"/>
              </a:ext>
            </a:extLst>
          </p:cNvPr>
          <p:cNvSpPr/>
          <p:nvPr/>
        </p:nvSpPr>
        <p:spPr>
          <a:xfrm>
            <a:off x="7985760" y="985520"/>
            <a:ext cx="4206240" cy="5659120"/>
          </a:xfrm>
          <a:prstGeom prst="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How Does It Solve The Problem?</a:t>
            </a:r>
          </a:p>
          <a:p>
            <a:b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✅ Data Collection: Satellite feeds + weather APIs + sensor integration + historical records ✅ AI/ML Analysis: Storm surges, erosion, pollution, illegal activities, algal blooms, cyclones </a:t>
            </a:r>
            <a:br>
              <a:rPr lang="en-IN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✅ Alert Dissemination: SMS + email + mobile app + web dashboard + multi-channel delivery ✅ Target Users: All 5 user groups served with role-specific interfaces and alerts.</a:t>
            </a:r>
          </a:p>
          <a:p>
            <a:endParaRPr lang="en-IN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Transforms Coastal Safety Through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Automated threat detection with 94.2% accuracy using satellite imagery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Real-time risk scoring (1-10 scale) with confidence levels and severity classification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Intelligent alert routing - right information to right people at right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Predictive damage prevention - ₹100+ crores annual damage prevention capability</a:t>
            </a:r>
          </a:p>
          <a:p>
            <a:br>
              <a:rPr lang="en-IN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3F859DF-CB04-E827-F423-816A3CC52E10}"/>
              </a:ext>
            </a:extLst>
          </p:cNvPr>
          <p:cNvSpPr txBox="1"/>
          <p:nvPr/>
        </p:nvSpPr>
        <p:spPr>
          <a:xfrm>
            <a:off x="4465320" y="5405120"/>
            <a:ext cx="326136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>
                <a:solidFill>
                  <a:schemeClr val="bg1"/>
                </a:solidFill>
                <a:latin typeface="+mj-lt"/>
              </a:rPr>
              <a:t>```We don't just monitor coastal threats - we predict and prevent coastal disasters, saving lives and protecting ecosystems through revolutionary AI technology that's accessible to everyone.```</a:t>
            </a:r>
            <a:endParaRPr lang="en-IN" sz="1400" i="1" dirty="0">
              <a:solidFill>
                <a:schemeClr val="bg1"/>
              </a:solidFill>
              <a:latin typeface="+mj-lt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9" name="3D Model 18" descr="Water cycle">
                <a:extLst>
                  <a:ext uri="{FF2B5EF4-FFF2-40B4-BE49-F238E27FC236}">
                    <a16:creationId xmlns:a16="http://schemas.microsoft.com/office/drawing/2014/main" id="{2C363C35-B3E3-48CD-21D8-9564C84CAA0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447642676"/>
                  </p:ext>
                </p:extLst>
              </p:nvPr>
            </p:nvGraphicFramePr>
            <p:xfrm>
              <a:off x="1186578" y="-1322961"/>
              <a:ext cx="3272948" cy="3304161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272948" cy="3304161"/>
                    </a:xfrm>
                    <a:prstGeom prst="rect">
                      <a:avLst/>
                    </a:prstGeom>
                  </am3d:spPr>
                  <am3d:camera>
                    <am3d:pos x="0" y="0" z="6126119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648391" d="1000000"/>
                    <am3d:preTrans dx="303" dy="-12002589" dz="-21134"/>
                    <am3d:scale>
                      <am3d:sx n="1000000" d="1000000"/>
                      <am3d:sy n="1000000" d="1000000"/>
                      <am3d:sz n="1000000" d="1000000"/>
                    </am3d:scale>
                    <am3d:rot ax="2377603" ay="2428188" az="1695341"/>
                    <am3d:postTrans dx="0" dy="0" dz="0"/>
                  </am3d:trans>
                  <am3d:raster rName="Office3DRenderer" rVer="16.0.8326">
                    <am3d:blip r:embed="rId3"/>
                  </am3d:raster>
                  <am3d:extLst>
                    <a:ext uri="{9A65AA19-BECB-4387-8358-8AD5134E1D82}">
                      <a3danim:embedAnim xmlns:a3danim="http://schemas.microsoft.com/office/drawing/2018/animation/model3d" animId="0">
                        <a3danim:animPr length="6400" count="indefinite"/>
                      </a3danim:embedAnim>
                    </a:ext>
                    <a:ext uri="{E9DE012E-A134-456F-84FE-255F9AAD75C6}">
                      <a3danim:posterFrame xmlns:a3danim="http://schemas.microsoft.com/office/drawing/2018/animation/model3d" animId="0"/>
                    </a:ext>
                  </am3d:extLst>
                  <am3d:objViewport viewportSz="353618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9" name="3D Model 18" descr="Water cycle">
                <a:extLst>
                  <a:ext uri="{FF2B5EF4-FFF2-40B4-BE49-F238E27FC236}">
                    <a16:creationId xmlns:a16="http://schemas.microsoft.com/office/drawing/2014/main" id="{2C363C35-B3E3-48CD-21D8-9564C84CAA0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86578" y="-1322961"/>
                <a:ext cx="3272948" cy="330416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43614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0" presetClass="emph" presetSubtype="1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64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embedded1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45D3755-C3E2-975E-DE68-CDECC4B52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130" y="-73081"/>
            <a:ext cx="10873740" cy="766631"/>
          </a:xfrm>
        </p:spPr>
        <p:txBody>
          <a:bodyPr/>
          <a:lstStyle/>
          <a:p>
            <a:pPr algn="ctr"/>
            <a:r>
              <a:rPr lang="en-US" dirty="0"/>
              <a:t>Key Contributions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545D189-8F1C-F2E1-9AD9-E0A339DFB3F7}"/>
              </a:ext>
            </a:extLst>
          </p:cNvPr>
          <p:cNvSpPr/>
          <p:nvPr/>
        </p:nvSpPr>
        <p:spPr>
          <a:xfrm>
            <a:off x="226059" y="882686"/>
            <a:ext cx="4378960" cy="349627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arenR"/>
            </a:pPr>
            <a:r>
              <a:rPr lang="en-IN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 Foundation Model Integration</a:t>
            </a:r>
          </a:p>
          <a:p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Clay v1.5 Geospatial Foundation Model implementation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768-dimensional embeddings for Earth observation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Zero-shot learning capabilities for any global location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10m resolution satellite imagery processing</a:t>
            </a:r>
          </a:p>
          <a:p>
            <a:endParaRPr lang="en-IN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D80DE0C-0DF5-B7FF-45FA-984201568601}"/>
              </a:ext>
            </a:extLst>
          </p:cNvPr>
          <p:cNvSpPr/>
          <p:nvPr/>
        </p:nvSpPr>
        <p:spPr>
          <a:xfrm>
            <a:off x="1315720" y="4568096"/>
            <a:ext cx="5623560" cy="210194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Real-time Satellite Data Processing</a:t>
            </a:r>
            <a:endParaRPr lang="en-IN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Google Earth Engine (GEE) integration for live satellite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Sentinel-1 SAR and Sentinel-2 optical imagery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Multi-spectral analysis (RGB, NIR, SWIR bands)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Cloud filtering and temporal compositing</a:t>
            </a:r>
          </a:p>
          <a:p>
            <a:pPr algn="ctr"/>
            <a:endParaRPr lang="en-IN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22DBB0F-1AC3-8E5E-C6EB-CF40F2E67DE3}"/>
              </a:ext>
            </a:extLst>
          </p:cNvPr>
          <p:cNvSpPr/>
          <p:nvPr/>
        </p:nvSpPr>
        <p:spPr>
          <a:xfrm>
            <a:off x="5135880" y="882686"/>
            <a:ext cx="4566920" cy="349627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Comprehensive Threat Detection</a:t>
            </a:r>
          </a:p>
          <a:p>
            <a:endParaRPr lang="en-IN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NDVI calculation for vegetation health monitoring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Coastal erosion detection using NIR/Red ratio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Water quality assessment via turbidity measurements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Land use change detection through temporal analysis</a:t>
            </a:r>
          </a:p>
          <a:p>
            <a:pPr algn="ctr"/>
            <a:endParaRPr lang="en-IN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6CDED6-92D9-DE6C-4900-0370BDBD6B11}"/>
              </a:ext>
            </a:extLst>
          </p:cNvPr>
          <p:cNvSpPr txBox="1"/>
          <p:nvPr/>
        </p:nvSpPr>
        <p:spPr>
          <a:xfrm>
            <a:off x="7244080" y="4741905"/>
            <a:ext cx="491744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bg1"/>
                </a:solidFill>
                <a:latin typeface="+mj-lt"/>
              </a:rPr>
              <a:t>```Traditional: Complex radar systems requiring specialized operators Our Innovation: User-friendly interface accessible to fishermen and local communities Impact: 100x more people can access and use coastal monitoring technology```</a:t>
            </a:r>
            <a:endParaRPr lang="en-IN" i="1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9" name="Google Shape;1791;p57">
            <a:extLst>
              <a:ext uri="{FF2B5EF4-FFF2-40B4-BE49-F238E27FC236}">
                <a16:creationId xmlns:a16="http://schemas.microsoft.com/office/drawing/2014/main" id="{0B414839-384E-F0D5-D25A-7C2B9DC126D5}"/>
              </a:ext>
            </a:extLst>
          </p:cNvPr>
          <p:cNvGrpSpPr/>
          <p:nvPr/>
        </p:nvGrpSpPr>
        <p:grpSpPr>
          <a:xfrm flipH="1">
            <a:off x="10129521" y="1062787"/>
            <a:ext cx="1909366" cy="3316173"/>
            <a:chOff x="3570855" y="1166605"/>
            <a:chExt cx="1732997" cy="3316173"/>
          </a:xfrm>
        </p:grpSpPr>
        <p:sp>
          <p:nvSpPr>
            <p:cNvPr id="10" name="Google Shape;1792;p57">
              <a:extLst>
                <a:ext uri="{FF2B5EF4-FFF2-40B4-BE49-F238E27FC236}">
                  <a16:creationId xmlns:a16="http://schemas.microsoft.com/office/drawing/2014/main" id="{9A63FA9F-DC1D-2B75-4A8B-1914802CE329}"/>
                </a:ext>
              </a:extLst>
            </p:cNvPr>
            <p:cNvSpPr/>
            <p:nvPr/>
          </p:nvSpPr>
          <p:spPr>
            <a:xfrm>
              <a:off x="3742097" y="4025522"/>
              <a:ext cx="323862" cy="454281"/>
            </a:xfrm>
            <a:custGeom>
              <a:avLst/>
              <a:gdLst/>
              <a:ahLst/>
              <a:cxnLst/>
              <a:rect l="l" t="t" r="r" b="b"/>
              <a:pathLst>
                <a:path w="2612" h="3664" extrusionOk="0">
                  <a:moveTo>
                    <a:pt x="1125" y="1"/>
                  </a:moveTo>
                  <a:lnTo>
                    <a:pt x="1" y="932"/>
                  </a:lnTo>
                  <a:lnTo>
                    <a:pt x="2237" y="3663"/>
                  </a:lnTo>
                  <a:lnTo>
                    <a:pt x="2346" y="3566"/>
                  </a:lnTo>
                  <a:cubicBezTo>
                    <a:pt x="2563" y="3349"/>
                    <a:pt x="2612" y="3010"/>
                    <a:pt x="2479" y="2745"/>
                  </a:cubicBezTo>
                  <a:lnTo>
                    <a:pt x="2152" y="2152"/>
                  </a:lnTo>
                  <a:lnTo>
                    <a:pt x="2056" y="1137"/>
                  </a:lnTo>
                  <a:lnTo>
                    <a:pt x="112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793;p57">
              <a:extLst>
                <a:ext uri="{FF2B5EF4-FFF2-40B4-BE49-F238E27FC236}">
                  <a16:creationId xmlns:a16="http://schemas.microsoft.com/office/drawing/2014/main" id="{355F87A8-2A2E-7176-E9AF-374D5BAFBDDD}"/>
                </a:ext>
              </a:extLst>
            </p:cNvPr>
            <p:cNvSpPr/>
            <p:nvPr/>
          </p:nvSpPr>
          <p:spPr>
            <a:xfrm>
              <a:off x="3737633" y="4115534"/>
              <a:ext cx="311835" cy="367244"/>
            </a:xfrm>
            <a:custGeom>
              <a:avLst/>
              <a:gdLst/>
              <a:ahLst/>
              <a:cxnLst/>
              <a:rect l="l" t="t" r="r" b="b"/>
              <a:pathLst>
                <a:path w="2515" h="2962" extrusionOk="0">
                  <a:moveTo>
                    <a:pt x="255" y="0"/>
                  </a:moveTo>
                  <a:lnTo>
                    <a:pt x="1" y="206"/>
                  </a:lnTo>
                  <a:lnTo>
                    <a:pt x="2273" y="2961"/>
                  </a:lnTo>
                  <a:lnTo>
                    <a:pt x="2515" y="2768"/>
                  </a:lnTo>
                  <a:lnTo>
                    <a:pt x="2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794;p57">
              <a:extLst>
                <a:ext uri="{FF2B5EF4-FFF2-40B4-BE49-F238E27FC236}">
                  <a16:creationId xmlns:a16="http://schemas.microsoft.com/office/drawing/2014/main" id="{9CA92089-A025-F166-3246-63A13E6B2DF0}"/>
                </a:ext>
              </a:extLst>
            </p:cNvPr>
            <p:cNvSpPr/>
            <p:nvPr/>
          </p:nvSpPr>
          <p:spPr>
            <a:xfrm>
              <a:off x="4837650" y="4265307"/>
              <a:ext cx="464715" cy="213006"/>
            </a:xfrm>
            <a:custGeom>
              <a:avLst/>
              <a:gdLst/>
              <a:ahLst/>
              <a:cxnLst/>
              <a:rect l="l" t="t" r="r" b="b"/>
              <a:pathLst>
                <a:path w="3748" h="1718" extrusionOk="0">
                  <a:moveTo>
                    <a:pt x="1451" y="1"/>
                  </a:moveTo>
                  <a:lnTo>
                    <a:pt x="0" y="279"/>
                  </a:lnTo>
                  <a:lnTo>
                    <a:pt x="254" y="1717"/>
                  </a:lnTo>
                  <a:lnTo>
                    <a:pt x="3747" y="1064"/>
                  </a:lnTo>
                  <a:lnTo>
                    <a:pt x="3711" y="931"/>
                  </a:lnTo>
                  <a:cubicBezTo>
                    <a:pt x="3626" y="629"/>
                    <a:pt x="3361" y="424"/>
                    <a:pt x="3046" y="424"/>
                  </a:cubicBezTo>
                  <a:lnTo>
                    <a:pt x="2382" y="412"/>
                  </a:lnTo>
                  <a:lnTo>
                    <a:pt x="145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795;p57">
              <a:extLst>
                <a:ext uri="{FF2B5EF4-FFF2-40B4-BE49-F238E27FC236}">
                  <a16:creationId xmlns:a16="http://schemas.microsoft.com/office/drawing/2014/main" id="{D40EFA7B-6F94-5A12-CB26-056718FDBFA9}"/>
                </a:ext>
              </a:extLst>
            </p:cNvPr>
            <p:cNvSpPr/>
            <p:nvPr/>
          </p:nvSpPr>
          <p:spPr>
            <a:xfrm>
              <a:off x="4861580" y="4361271"/>
              <a:ext cx="442272" cy="118530"/>
            </a:xfrm>
            <a:custGeom>
              <a:avLst/>
              <a:gdLst/>
              <a:ahLst/>
              <a:cxnLst/>
              <a:rect l="l" t="t" r="r" b="b"/>
              <a:pathLst>
                <a:path w="3567" h="956" extrusionOk="0">
                  <a:moveTo>
                    <a:pt x="3518" y="0"/>
                  </a:moveTo>
                  <a:lnTo>
                    <a:pt x="1" y="653"/>
                  </a:lnTo>
                  <a:lnTo>
                    <a:pt x="61" y="955"/>
                  </a:lnTo>
                  <a:lnTo>
                    <a:pt x="3566" y="315"/>
                  </a:lnTo>
                  <a:lnTo>
                    <a:pt x="35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796;p57">
              <a:extLst>
                <a:ext uri="{FF2B5EF4-FFF2-40B4-BE49-F238E27FC236}">
                  <a16:creationId xmlns:a16="http://schemas.microsoft.com/office/drawing/2014/main" id="{FD79BD98-0D48-0799-FC9D-08EDDD147A0C}"/>
                </a:ext>
              </a:extLst>
            </p:cNvPr>
            <p:cNvSpPr/>
            <p:nvPr/>
          </p:nvSpPr>
          <p:spPr>
            <a:xfrm>
              <a:off x="4797231" y="4072016"/>
              <a:ext cx="220330" cy="227884"/>
            </a:xfrm>
            <a:custGeom>
              <a:avLst/>
              <a:gdLst/>
              <a:ahLst/>
              <a:cxnLst/>
              <a:rect l="l" t="t" r="r" b="b"/>
              <a:pathLst>
                <a:path w="1777" h="1838" extrusionOk="0">
                  <a:moveTo>
                    <a:pt x="1390" y="1"/>
                  </a:moveTo>
                  <a:lnTo>
                    <a:pt x="0" y="266"/>
                  </a:lnTo>
                  <a:lnTo>
                    <a:pt x="326" y="1838"/>
                  </a:lnTo>
                  <a:lnTo>
                    <a:pt x="1777" y="1560"/>
                  </a:lnTo>
                  <a:lnTo>
                    <a:pt x="139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797;p57">
              <a:extLst>
                <a:ext uri="{FF2B5EF4-FFF2-40B4-BE49-F238E27FC236}">
                  <a16:creationId xmlns:a16="http://schemas.microsoft.com/office/drawing/2014/main" id="{A2DEF07E-0FD8-DAFB-819B-D5D4D5DE87C3}"/>
                </a:ext>
              </a:extLst>
            </p:cNvPr>
            <p:cNvSpPr/>
            <p:nvPr/>
          </p:nvSpPr>
          <p:spPr>
            <a:xfrm>
              <a:off x="3881583" y="3896702"/>
              <a:ext cx="262363" cy="269915"/>
            </a:xfrm>
            <a:custGeom>
              <a:avLst/>
              <a:gdLst/>
              <a:ahLst/>
              <a:cxnLst/>
              <a:rect l="l" t="t" r="r" b="b"/>
              <a:pathLst>
                <a:path w="2116" h="2177" extrusionOk="0">
                  <a:moveTo>
                    <a:pt x="1209" y="0"/>
                  </a:moveTo>
                  <a:lnTo>
                    <a:pt x="0" y="1040"/>
                  </a:lnTo>
                  <a:lnTo>
                    <a:pt x="931" y="2176"/>
                  </a:lnTo>
                  <a:lnTo>
                    <a:pt x="2115" y="1088"/>
                  </a:lnTo>
                  <a:lnTo>
                    <a:pt x="120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798;p57">
              <a:extLst>
                <a:ext uri="{FF2B5EF4-FFF2-40B4-BE49-F238E27FC236}">
                  <a16:creationId xmlns:a16="http://schemas.microsoft.com/office/drawing/2014/main" id="{64DE866F-8896-DEDE-B84E-3F2701A30E40}"/>
                </a:ext>
              </a:extLst>
            </p:cNvPr>
            <p:cNvSpPr/>
            <p:nvPr/>
          </p:nvSpPr>
          <p:spPr>
            <a:xfrm>
              <a:off x="3937005" y="2997569"/>
              <a:ext cx="707487" cy="1134587"/>
            </a:xfrm>
            <a:custGeom>
              <a:avLst/>
              <a:gdLst/>
              <a:ahLst/>
              <a:cxnLst/>
              <a:rect l="l" t="t" r="r" b="b"/>
              <a:pathLst>
                <a:path w="5706" h="9151" extrusionOk="0">
                  <a:moveTo>
                    <a:pt x="4001" y="0"/>
                  </a:moveTo>
                  <a:lnTo>
                    <a:pt x="3022" y="568"/>
                  </a:lnTo>
                  <a:lnTo>
                    <a:pt x="3445" y="4086"/>
                  </a:lnTo>
                  <a:lnTo>
                    <a:pt x="0" y="7530"/>
                  </a:lnTo>
                  <a:lnTo>
                    <a:pt x="1427" y="9150"/>
                  </a:lnTo>
                  <a:lnTo>
                    <a:pt x="5705" y="5464"/>
                  </a:lnTo>
                  <a:lnTo>
                    <a:pt x="400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99;p57">
              <a:extLst>
                <a:ext uri="{FF2B5EF4-FFF2-40B4-BE49-F238E27FC236}">
                  <a16:creationId xmlns:a16="http://schemas.microsoft.com/office/drawing/2014/main" id="{4C49E6F7-FC48-E7C4-CDA0-15CBA8ED9749}"/>
                </a:ext>
              </a:extLst>
            </p:cNvPr>
            <p:cNvSpPr/>
            <p:nvPr/>
          </p:nvSpPr>
          <p:spPr>
            <a:xfrm>
              <a:off x="4269664" y="2870113"/>
              <a:ext cx="785477" cy="1363835"/>
            </a:xfrm>
            <a:custGeom>
              <a:avLst/>
              <a:gdLst/>
              <a:ahLst/>
              <a:cxnLst/>
              <a:rect l="l" t="t" r="r" b="b"/>
              <a:pathLst>
                <a:path w="6335" h="11000" extrusionOk="0">
                  <a:moveTo>
                    <a:pt x="1" y="1"/>
                  </a:moveTo>
                  <a:cubicBezTo>
                    <a:pt x="182" y="1270"/>
                    <a:pt x="2212" y="4969"/>
                    <a:pt x="2212" y="4969"/>
                  </a:cubicBezTo>
                  <a:lnTo>
                    <a:pt x="3989" y="11000"/>
                  </a:lnTo>
                  <a:lnTo>
                    <a:pt x="6334" y="10553"/>
                  </a:lnTo>
                  <a:lnTo>
                    <a:pt x="3602" y="21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" name="Google Shape;1800;p57">
              <a:extLst>
                <a:ext uri="{FF2B5EF4-FFF2-40B4-BE49-F238E27FC236}">
                  <a16:creationId xmlns:a16="http://schemas.microsoft.com/office/drawing/2014/main" id="{7BB83011-FEAF-503C-371E-D4ABF4CE715E}"/>
                </a:ext>
              </a:extLst>
            </p:cNvPr>
            <p:cNvGrpSpPr/>
            <p:nvPr/>
          </p:nvGrpSpPr>
          <p:grpSpPr>
            <a:xfrm>
              <a:off x="3570855" y="1166605"/>
              <a:ext cx="1727702" cy="1968454"/>
              <a:chOff x="3552575" y="1381425"/>
              <a:chExt cx="1636850" cy="1864952"/>
            </a:xfrm>
          </p:grpSpPr>
          <p:sp>
            <p:nvSpPr>
              <p:cNvPr id="23" name="Google Shape;1801;p57">
                <a:extLst>
                  <a:ext uri="{FF2B5EF4-FFF2-40B4-BE49-F238E27FC236}">
                    <a16:creationId xmlns:a16="http://schemas.microsoft.com/office/drawing/2014/main" id="{AB3F23FF-5B1C-18F5-EBAF-A46FDCCD5BCD}"/>
                  </a:ext>
                </a:extLst>
              </p:cNvPr>
              <p:cNvSpPr/>
              <p:nvPr/>
            </p:nvSpPr>
            <p:spPr>
              <a:xfrm>
                <a:off x="4927511" y="1866260"/>
                <a:ext cx="259561" cy="194702"/>
              </a:xfrm>
              <a:custGeom>
                <a:avLst/>
                <a:gdLst/>
                <a:ahLst/>
                <a:cxnLst/>
                <a:rect l="l" t="t" r="r" b="b"/>
                <a:pathLst>
                  <a:path w="2097" h="1573" extrusionOk="0">
                    <a:moveTo>
                      <a:pt x="1045" y="0"/>
                    </a:moveTo>
                    <a:cubicBezTo>
                      <a:pt x="852" y="0"/>
                      <a:pt x="659" y="73"/>
                      <a:pt x="508" y="218"/>
                    </a:cubicBezTo>
                    <a:cubicBezTo>
                      <a:pt x="0" y="702"/>
                      <a:pt x="327" y="1560"/>
                      <a:pt x="1028" y="1572"/>
                    </a:cubicBezTo>
                    <a:cubicBezTo>
                      <a:pt x="1038" y="1572"/>
                      <a:pt x="1048" y="1572"/>
                      <a:pt x="1057" y="1572"/>
                    </a:cubicBezTo>
                    <a:cubicBezTo>
                      <a:pt x="1739" y="1572"/>
                      <a:pt x="2097" y="755"/>
                      <a:pt x="1620" y="254"/>
                    </a:cubicBezTo>
                    <a:cubicBezTo>
                      <a:pt x="1463" y="85"/>
                      <a:pt x="1254" y="0"/>
                      <a:pt x="1045" y="0"/>
                    </a:cubicBezTo>
                    <a:close/>
                  </a:path>
                </a:pathLst>
              </a:custGeom>
              <a:solidFill>
                <a:srgbClr val="C880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1802;p57">
                <a:extLst>
                  <a:ext uri="{FF2B5EF4-FFF2-40B4-BE49-F238E27FC236}">
                    <a16:creationId xmlns:a16="http://schemas.microsoft.com/office/drawing/2014/main" id="{1B5754E0-144E-C44F-76A0-E947F389A98B}"/>
                  </a:ext>
                </a:extLst>
              </p:cNvPr>
              <p:cNvSpPr/>
              <p:nvPr/>
            </p:nvSpPr>
            <p:spPr>
              <a:xfrm>
                <a:off x="4993361" y="1685174"/>
                <a:ext cx="196064" cy="288030"/>
              </a:xfrm>
              <a:custGeom>
                <a:avLst/>
                <a:gdLst/>
                <a:ahLst/>
                <a:cxnLst/>
                <a:rect l="l" t="t" r="r" b="b"/>
                <a:pathLst>
                  <a:path w="1584" h="2327" extrusionOk="0">
                    <a:moveTo>
                      <a:pt x="1404" y="0"/>
                    </a:moveTo>
                    <a:cubicBezTo>
                      <a:pt x="1353" y="0"/>
                      <a:pt x="1305" y="27"/>
                      <a:pt x="1281" y="74"/>
                    </a:cubicBezTo>
                    <a:lnTo>
                      <a:pt x="49" y="2104"/>
                    </a:lnTo>
                    <a:cubicBezTo>
                      <a:pt x="0" y="2165"/>
                      <a:pt x="24" y="2261"/>
                      <a:pt x="97" y="2310"/>
                    </a:cubicBezTo>
                    <a:cubicBezTo>
                      <a:pt x="120" y="2321"/>
                      <a:pt x="145" y="2327"/>
                      <a:pt x="169" y="2327"/>
                    </a:cubicBezTo>
                    <a:cubicBezTo>
                      <a:pt x="220" y="2327"/>
                      <a:pt x="270" y="2302"/>
                      <a:pt x="302" y="2261"/>
                    </a:cubicBezTo>
                    <a:lnTo>
                      <a:pt x="1535" y="231"/>
                    </a:lnTo>
                    <a:cubicBezTo>
                      <a:pt x="1584" y="158"/>
                      <a:pt x="1559" y="61"/>
                      <a:pt x="1487" y="25"/>
                    </a:cubicBezTo>
                    <a:cubicBezTo>
                      <a:pt x="1461" y="8"/>
                      <a:pt x="1432" y="0"/>
                      <a:pt x="140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1803;p57">
                <a:extLst>
                  <a:ext uri="{FF2B5EF4-FFF2-40B4-BE49-F238E27FC236}">
                    <a16:creationId xmlns:a16="http://schemas.microsoft.com/office/drawing/2014/main" id="{EDEFB8EF-FAAA-341A-483D-A33100ECFAC0}"/>
                  </a:ext>
                </a:extLst>
              </p:cNvPr>
              <p:cNvSpPr/>
              <p:nvPr/>
            </p:nvSpPr>
            <p:spPr>
              <a:xfrm>
                <a:off x="4914019" y="2003901"/>
                <a:ext cx="191608" cy="240995"/>
              </a:xfrm>
              <a:custGeom>
                <a:avLst/>
                <a:gdLst/>
                <a:ahLst/>
                <a:cxnLst/>
                <a:rect l="l" t="t" r="r" b="b"/>
                <a:pathLst>
                  <a:path w="1548" h="1947" extrusionOk="0">
                    <a:moveTo>
                      <a:pt x="774" y="1"/>
                    </a:moveTo>
                    <a:lnTo>
                      <a:pt x="1" y="1560"/>
                    </a:lnTo>
                    <a:lnTo>
                      <a:pt x="907" y="1947"/>
                    </a:lnTo>
                    <a:lnTo>
                      <a:pt x="1548" y="363"/>
                    </a:lnTo>
                    <a:lnTo>
                      <a:pt x="774" y="1"/>
                    </a:lnTo>
                    <a:close/>
                  </a:path>
                </a:pathLst>
              </a:custGeom>
              <a:solidFill>
                <a:srgbClr val="C880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1804;p57">
                <a:extLst>
                  <a:ext uri="{FF2B5EF4-FFF2-40B4-BE49-F238E27FC236}">
                    <a16:creationId xmlns:a16="http://schemas.microsoft.com/office/drawing/2014/main" id="{85BF4D04-DC9B-F9F4-ED9A-B955D1EA8C08}"/>
                  </a:ext>
                </a:extLst>
              </p:cNvPr>
              <p:cNvSpPr/>
              <p:nvPr/>
            </p:nvSpPr>
            <p:spPr>
              <a:xfrm>
                <a:off x="4505549" y="1972461"/>
                <a:ext cx="615050" cy="648347"/>
              </a:xfrm>
              <a:custGeom>
                <a:avLst/>
                <a:gdLst/>
                <a:ahLst/>
                <a:cxnLst/>
                <a:rect l="l" t="t" r="r" b="b"/>
                <a:pathLst>
                  <a:path w="4969" h="5238" extrusionOk="0">
                    <a:moveTo>
                      <a:pt x="1" y="1"/>
                    </a:moveTo>
                    <a:lnTo>
                      <a:pt x="1185" y="4328"/>
                    </a:lnTo>
                    <a:lnTo>
                      <a:pt x="1935" y="4981"/>
                    </a:lnTo>
                    <a:cubicBezTo>
                      <a:pt x="2128" y="5155"/>
                      <a:pt x="2365" y="5237"/>
                      <a:pt x="2599" y="5237"/>
                    </a:cubicBezTo>
                    <a:cubicBezTo>
                      <a:pt x="2981" y="5237"/>
                      <a:pt x="3358" y="5019"/>
                      <a:pt x="3530" y="4630"/>
                    </a:cubicBezTo>
                    <a:lnTo>
                      <a:pt x="4969" y="1415"/>
                    </a:lnTo>
                    <a:lnTo>
                      <a:pt x="3409" y="919"/>
                    </a:lnTo>
                    <a:lnTo>
                      <a:pt x="2479" y="3010"/>
                    </a:lnTo>
                    <a:lnTo>
                      <a:pt x="1778" y="1910"/>
                    </a:lnTo>
                    <a:cubicBezTo>
                      <a:pt x="775" y="255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1805;p57">
                <a:extLst>
                  <a:ext uri="{FF2B5EF4-FFF2-40B4-BE49-F238E27FC236}">
                    <a16:creationId xmlns:a16="http://schemas.microsoft.com/office/drawing/2014/main" id="{AB3BA5F4-53B0-134B-983A-D0281B6067EB}"/>
                  </a:ext>
                </a:extLst>
              </p:cNvPr>
              <p:cNvSpPr/>
              <p:nvPr/>
            </p:nvSpPr>
            <p:spPr>
              <a:xfrm>
                <a:off x="4444278" y="1955999"/>
                <a:ext cx="291867" cy="1210544"/>
              </a:xfrm>
              <a:custGeom>
                <a:avLst/>
                <a:gdLst/>
                <a:ahLst/>
                <a:cxnLst/>
                <a:rect l="l" t="t" r="r" b="b"/>
                <a:pathLst>
                  <a:path w="2358" h="9780" extrusionOk="0">
                    <a:moveTo>
                      <a:pt x="49" y="1"/>
                    </a:moveTo>
                    <a:lnTo>
                      <a:pt x="0" y="1161"/>
                    </a:lnTo>
                    <a:lnTo>
                      <a:pt x="907" y="9779"/>
                    </a:lnTo>
                    <a:lnTo>
                      <a:pt x="2357" y="9441"/>
                    </a:lnTo>
                    <a:cubicBezTo>
                      <a:pt x="2357" y="9441"/>
                      <a:pt x="1825" y="4533"/>
                      <a:pt x="1572" y="2261"/>
                    </a:cubicBezTo>
                    <a:cubicBezTo>
                      <a:pt x="1330" y="1"/>
                      <a:pt x="49" y="1"/>
                      <a:pt x="4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1806;p57">
                <a:extLst>
                  <a:ext uri="{FF2B5EF4-FFF2-40B4-BE49-F238E27FC236}">
                    <a16:creationId xmlns:a16="http://schemas.microsoft.com/office/drawing/2014/main" id="{B9BCA665-425A-D26A-DEDA-23DAF148AA79}"/>
                  </a:ext>
                </a:extLst>
              </p:cNvPr>
              <p:cNvSpPr/>
              <p:nvPr/>
            </p:nvSpPr>
            <p:spPr>
              <a:xfrm>
                <a:off x="4227300" y="1940525"/>
                <a:ext cx="369723" cy="1110403"/>
              </a:xfrm>
              <a:custGeom>
                <a:avLst/>
                <a:gdLst/>
                <a:ahLst/>
                <a:cxnLst/>
                <a:rect l="l" t="t" r="r" b="b"/>
                <a:pathLst>
                  <a:path w="2987" h="8200" extrusionOk="0">
                    <a:moveTo>
                      <a:pt x="955" y="1"/>
                    </a:moveTo>
                    <a:cubicBezTo>
                      <a:pt x="367" y="1"/>
                      <a:pt x="37" y="162"/>
                      <a:pt x="37" y="162"/>
                    </a:cubicBezTo>
                    <a:lnTo>
                      <a:pt x="1" y="8188"/>
                    </a:lnTo>
                    <a:lnTo>
                      <a:pt x="2986" y="8200"/>
                    </a:lnTo>
                    <a:cubicBezTo>
                      <a:pt x="2986" y="8200"/>
                      <a:pt x="2757" y="2664"/>
                      <a:pt x="2696" y="1927"/>
                    </a:cubicBezTo>
                    <a:cubicBezTo>
                      <a:pt x="2636" y="1201"/>
                      <a:pt x="2261" y="138"/>
                      <a:pt x="1391" y="29"/>
                    </a:cubicBezTo>
                    <a:cubicBezTo>
                      <a:pt x="1233" y="9"/>
                      <a:pt x="1088" y="1"/>
                      <a:pt x="95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1807;p57">
                <a:extLst>
                  <a:ext uri="{FF2B5EF4-FFF2-40B4-BE49-F238E27FC236}">
                    <a16:creationId xmlns:a16="http://schemas.microsoft.com/office/drawing/2014/main" id="{9F2191E4-3141-778A-523B-80C46068EFE5}"/>
                  </a:ext>
                </a:extLst>
              </p:cNvPr>
              <p:cNvSpPr/>
              <p:nvPr/>
            </p:nvSpPr>
            <p:spPr>
              <a:xfrm>
                <a:off x="4076160" y="1943993"/>
                <a:ext cx="390642" cy="1280107"/>
              </a:xfrm>
              <a:custGeom>
                <a:avLst/>
                <a:gdLst/>
                <a:ahLst/>
                <a:cxnLst/>
                <a:rect l="l" t="t" r="r" b="b"/>
                <a:pathLst>
                  <a:path w="3156" h="10342" extrusionOk="0">
                    <a:moveTo>
                      <a:pt x="1744" y="1"/>
                    </a:moveTo>
                    <a:cubicBezTo>
                      <a:pt x="1660" y="1"/>
                      <a:pt x="1033" y="32"/>
                      <a:pt x="146" y="920"/>
                    </a:cubicBezTo>
                    <a:cubicBezTo>
                      <a:pt x="86" y="992"/>
                      <a:pt x="49" y="1077"/>
                      <a:pt x="49" y="1173"/>
                    </a:cubicBezTo>
                    <a:lnTo>
                      <a:pt x="1" y="10323"/>
                    </a:lnTo>
                    <a:cubicBezTo>
                      <a:pt x="179" y="10335"/>
                      <a:pt x="358" y="10341"/>
                      <a:pt x="536" y="10341"/>
                    </a:cubicBezTo>
                    <a:cubicBezTo>
                      <a:pt x="1432" y="10341"/>
                      <a:pt x="2319" y="10189"/>
                      <a:pt x="3156" y="9876"/>
                    </a:cubicBezTo>
                    <a:lnTo>
                      <a:pt x="1754" y="1"/>
                    </a:lnTo>
                    <a:cubicBezTo>
                      <a:pt x="1754" y="1"/>
                      <a:pt x="1750" y="1"/>
                      <a:pt x="174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1808;p57">
                <a:extLst>
                  <a:ext uri="{FF2B5EF4-FFF2-40B4-BE49-F238E27FC236}">
                    <a16:creationId xmlns:a16="http://schemas.microsoft.com/office/drawing/2014/main" id="{6F456A1A-A238-C9D9-90CF-852C66206A81}"/>
                  </a:ext>
                </a:extLst>
              </p:cNvPr>
              <p:cNvSpPr/>
              <p:nvPr/>
            </p:nvSpPr>
            <p:spPr>
              <a:xfrm>
                <a:off x="3552575" y="3050932"/>
                <a:ext cx="257333" cy="195445"/>
              </a:xfrm>
              <a:custGeom>
                <a:avLst/>
                <a:gdLst/>
                <a:ahLst/>
                <a:cxnLst/>
                <a:rect l="l" t="t" r="r" b="b"/>
                <a:pathLst>
                  <a:path w="2079" h="1579" extrusionOk="0">
                    <a:moveTo>
                      <a:pt x="1038" y="0"/>
                    </a:moveTo>
                    <a:cubicBezTo>
                      <a:pt x="1019" y="0"/>
                      <a:pt x="999" y="1"/>
                      <a:pt x="980" y="2"/>
                    </a:cubicBezTo>
                    <a:cubicBezTo>
                      <a:pt x="291" y="63"/>
                      <a:pt x="1" y="933"/>
                      <a:pt x="532" y="1392"/>
                    </a:cubicBezTo>
                    <a:cubicBezTo>
                      <a:pt x="679" y="1517"/>
                      <a:pt x="860" y="1579"/>
                      <a:pt x="1042" y="1579"/>
                    </a:cubicBezTo>
                    <a:cubicBezTo>
                      <a:pt x="1263" y="1579"/>
                      <a:pt x="1485" y="1487"/>
                      <a:pt x="1644" y="1308"/>
                    </a:cubicBezTo>
                    <a:cubicBezTo>
                      <a:pt x="2079" y="791"/>
                      <a:pt x="1703" y="0"/>
                      <a:pt x="1038" y="0"/>
                    </a:cubicBezTo>
                    <a:close/>
                  </a:path>
                </a:pathLst>
              </a:custGeom>
              <a:solidFill>
                <a:srgbClr val="C880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1809;p57">
                <a:extLst>
                  <a:ext uri="{FF2B5EF4-FFF2-40B4-BE49-F238E27FC236}">
                    <a16:creationId xmlns:a16="http://schemas.microsoft.com/office/drawing/2014/main" id="{28C9CBC9-84C5-B831-1308-D53B1805D5B0}"/>
                  </a:ext>
                </a:extLst>
              </p:cNvPr>
              <p:cNvSpPr/>
              <p:nvPr/>
            </p:nvSpPr>
            <p:spPr>
              <a:xfrm>
                <a:off x="3625852" y="2867123"/>
                <a:ext cx="193217" cy="223047"/>
              </a:xfrm>
              <a:custGeom>
                <a:avLst/>
                <a:gdLst/>
                <a:ahLst/>
                <a:cxnLst/>
                <a:rect l="l" t="t" r="r" b="b"/>
                <a:pathLst>
                  <a:path w="1561" h="1802" extrusionOk="0">
                    <a:moveTo>
                      <a:pt x="472" y="1"/>
                    </a:moveTo>
                    <a:lnTo>
                      <a:pt x="1" y="1632"/>
                    </a:lnTo>
                    <a:lnTo>
                      <a:pt x="847" y="1802"/>
                    </a:lnTo>
                    <a:lnTo>
                      <a:pt x="1560" y="134"/>
                    </a:lnTo>
                    <a:lnTo>
                      <a:pt x="472" y="1"/>
                    </a:lnTo>
                    <a:close/>
                  </a:path>
                </a:pathLst>
              </a:custGeom>
              <a:solidFill>
                <a:srgbClr val="C880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1810;p57">
                <a:extLst>
                  <a:ext uri="{FF2B5EF4-FFF2-40B4-BE49-F238E27FC236}">
                    <a16:creationId xmlns:a16="http://schemas.microsoft.com/office/drawing/2014/main" id="{D6745B39-F039-C915-1832-66140CA02D7C}"/>
                  </a:ext>
                </a:extLst>
              </p:cNvPr>
              <p:cNvSpPr/>
              <p:nvPr/>
            </p:nvSpPr>
            <p:spPr>
              <a:xfrm>
                <a:off x="3591442" y="1978526"/>
                <a:ext cx="730287" cy="1044311"/>
              </a:xfrm>
              <a:custGeom>
                <a:avLst/>
                <a:gdLst/>
                <a:ahLst/>
                <a:cxnLst/>
                <a:rect l="l" t="t" r="r" b="b"/>
                <a:pathLst>
                  <a:path w="5900" h="8437" extrusionOk="0">
                    <a:moveTo>
                      <a:pt x="4872" y="0"/>
                    </a:moveTo>
                    <a:cubicBezTo>
                      <a:pt x="4872" y="0"/>
                      <a:pt x="1451" y="2006"/>
                      <a:pt x="1" y="8159"/>
                    </a:cubicBezTo>
                    <a:lnTo>
                      <a:pt x="2044" y="8437"/>
                    </a:lnTo>
                    <a:cubicBezTo>
                      <a:pt x="2044" y="8437"/>
                      <a:pt x="3107" y="4267"/>
                      <a:pt x="5174" y="2562"/>
                    </a:cubicBezTo>
                    <a:cubicBezTo>
                      <a:pt x="5174" y="2562"/>
                      <a:pt x="5899" y="1100"/>
                      <a:pt x="487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1811;p57">
                <a:extLst>
                  <a:ext uri="{FF2B5EF4-FFF2-40B4-BE49-F238E27FC236}">
                    <a16:creationId xmlns:a16="http://schemas.microsoft.com/office/drawing/2014/main" id="{7A7B6769-AC74-F6AB-1452-49C59338D61D}"/>
                  </a:ext>
                </a:extLst>
              </p:cNvPr>
              <p:cNvSpPr/>
              <p:nvPr/>
            </p:nvSpPr>
            <p:spPr>
              <a:xfrm>
                <a:off x="4079254" y="2295644"/>
                <a:ext cx="152618" cy="178116"/>
              </a:xfrm>
              <a:custGeom>
                <a:avLst/>
                <a:gdLst/>
                <a:ahLst/>
                <a:cxnLst/>
                <a:rect l="l" t="t" r="r" b="b"/>
                <a:pathLst>
                  <a:path w="1233" h="1439" fill="none" extrusionOk="0">
                    <a:moveTo>
                      <a:pt x="0" y="1439"/>
                    </a:moveTo>
                    <a:cubicBezTo>
                      <a:pt x="0" y="1439"/>
                      <a:pt x="665" y="327"/>
                      <a:pt x="1233" y="0"/>
                    </a:cubicBezTo>
                  </a:path>
                </a:pathLst>
              </a:custGeom>
              <a:noFill/>
              <a:ln w="2725" cap="flat" cmpd="sng">
                <a:solidFill>
                  <a:srgbClr val="4A24B6"/>
                </a:solidFill>
                <a:prstDash val="solid"/>
                <a:miter lim="1208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1812;p57">
                <a:extLst>
                  <a:ext uri="{FF2B5EF4-FFF2-40B4-BE49-F238E27FC236}">
                    <a16:creationId xmlns:a16="http://schemas.microsoft.com/office/drawing/2014/main" id="{F0B03C32-2580-E0AA-AF55-3D4C394DC69B}"/>
                  </a:ext>
                </a:extLst>
              </p:cNvPr>
              <p:cNvSpPr/>
              <p:nvPr/>
            </p:nvSpPr>
            <p:spPr>
              <a:xfrm>
                <a:off x="4302180" y="1722679"/>
                <a:ext cx="158683" cy="299294"/>
              </a:xfrm>
              <a:custGeom>
                <a:avLst/>
                <a:gdLst/>
                <a:ahLst/>
                <a:cxnLst/>
                <a:rect l="l" t="t" r="r" b="b"/>
                <a:pathLst>
                  <a:path w="1282" h="2418" extrusionOk="0">
                    <a:moveTo>
                      <a:pt x="0" y="0"/>
                    </a:moveTo>
                    <a:lnTo>
                      <a:pt x="0" y="1777"/>
                    </a:lnTo>
                    <a:cubicBezTo>
                      <a:pt x="0" y="2127"/>
                      <a:pt x="278" y="2418"/>
                      <a:pt x="629" y="2418"/>
                    </a:cubicBezTo>
                    <a:cubicBezTo>
                      <a:pt x="991" y="2418"/>
                      <a:pt x="1269" y="2140"/>
                      <a:pt x="1281" y="1777"/>
                    </a:cubicBezTo>
                    <a:lnTo>
                      <a:pt x="1281" y="0"/>
                    </a:lnTo>
                    <a:close/>
                  </a:path>
                </a:pathLst>
              </a:custGeom>
              <a:solidFill>
                <a:srgbClr val="C880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1813;p57">
                <a:extLst>
                  <a:ext uri="{FF2B5EF4-FFF2-40B4-BE49-F238E27FC236}">
                    <a16:creationId xmlns:a16="http://schemas.microsoft.com/office/drawing/2014/main" id="{451FA71A-0893-FDE1-20F2-93837DE139EB}"/>
                  </a:ext>
                </a:extLst>
              </p:cNvPr>
              <p:cNvSpPr/>
              <p:nvPr/>
            </p:nvSpPr>
            <p:spPr>
              <a:xfrm>
                <a:off x="4296115" y="1734561"/>
                <a:ext cx="163263" cy="205223"/>
              </a:xfrm>
              <a:custGeom>
                <a:avLst/>
                <a:gdLst/>
                <a:ahLst/>
                <a:cxnLst/>
                <a:rect l="l" t="t" r="r" b="b"/>
                <a:pathLst>
                  <a:path w="1319" h="1658" extrusionOk="0">
                    <a:moveTo>
                      <a:pt x="1" y="1"/>
                    </a:moveTo>
                    <a:cubicBezTo>
                      <a:pt x="1" y="1"/>
                      <a:pt x="144" y="1657"/>
                      <a:pt x="1293" y="1657"/>
                    </a:cubicBezTo>
                    <a:cubicBezTo>
                      <a:pt x="1302" y="1657"/>
                      <a:pt x="1310" y="1657"/>
                      <a:pt x="1318" y="1657"/>
                    </a:cubicBezTo>
                    <a:lnTo>
                      <a:pt x="1318" y="738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B168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1814;p57">
                <a:extLst>
                  <a:ext uri="{FF2B5EF4-FFF2-40B4-BE49-F238E27FC236}">
                    <a16:creationId xmlns:a16="http://schemas.microsoft.com/office/drawing/2014/main" id="{487B5473-2AB2-FD25-6142-CF7A6515E199}"/>
                  </a:ext>
                </a:extLst>
              </p:cNvPr>
              <p:cNvSpPr/>
              <p:nvPr/>
            </p:nvSpPr>
            <p:spPr>
              <a:xfrm>
                <a:off x="4546024" y="1489235"/>
                <a:ext cx="151132" cy="179725"/>
              </a:xfrm>
              <a:custGeom>
                <a:avLst/>
                <a:gdLst/>
                <a:ahLst/>
                <a:cxnLst/>
                <a:rect l="l" t="t" r="r" b="b"/>
                <a:pathLst>
                  <a:path w="1221" h="1452" extrusionOk="0">
                    <a:moveTo>
                      <a:pt x="0" y="1"/>
                    </a:moveTo>
                    <a:lnTo>
                      <a:pt x="0" y="690"/>
                    </a:lnTo>
                    <a:lnTo>
                      <a:pt x="218" y="1451"/>
                    </a:lnTo>
                    <a:cubicBezTo>
                      <a:pt x="1221" y="206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1815;p57">
                <a:extLst>
                  <a:ext uri="{FF2B5EF4-FFF2-40B4-BE49-F238E27FC236}">
                    <a16:creationId xmlns:a16="http://schemas.microsoft.com/office/drawing/2014/main" id="{957DDB7B-8DCF-DB9A-9CF0-9D304EBBA4AA}"/>
                  </a:ext>
                </a:extLst>
              </p:cNvPr>
              <p:cNvSpPr/>
              <p:nvPr/>
            </p:nvSpPr>
            <p:spPr>
              <a:xfrm>
                <a:off x="4278167" y="1516219"/>
                <a:ext cx="308330" cy="371085"/>
              </a:xfrm>
              <a:custGeom>
                <a:avLst/>
                <a:gdLst/>
                <a:ahLst/>
                <a:cxnLst/>
                <a:rect l="l" t="t" r="r" b="b"/>
                <a:pathLst>
                  <a:path w="2491" h="2998" extrusionOk="0">
                    <a:moveTo>
                      <a:pt x="545" y="0"/>
                    </a:moveTo>
                    <a:cubicBezTo>
                      <a:pt x="242" y="0"/>
                      <a:pt x="1" y="242"/>
                      <a:pt x="1" y="544"/>
                    </a:cubicBezTo>
                    <a:lnTo>
                      <a:pt x="1" y="1717"/>
                    </a:lnTo>
                    <a:cubicBezTo>
                      <a:pt x="1" y="2393"/>
                      <a:pt x="665" y="2998"/>
                      <a:pt x="1246" y="2998"/>
                    </a:cubicBezTo>
                    <a:cubicBezTo>
                      <a:pt x="1935" y="2998"/>
                      <a:pt x="2491" y="2587"/>
                      <a:pt x="2491" y="1910"/>
                    </a:cubicBezTo>
                    <a:lnTo>
                      <a:pt x="2491" y="544"/>
                    </a:lnTo>
                    <a:cubicBezTo>
                      <a:pt x="2491" y="242"/>
                      <a:pt x="2249" y="0"/>
                      <a:pt x="1947" y="0"/>
                    </a:cubicBezTo>
                    <a:close/>
                  </a:path>
                </a:pathLst>
              </a:custGeom>
              <a:solidFill>
                <a:srgbClr val="C880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1816;p57">
                <a:extLst>
                  <a:ext uri="{FF2B5EF4-FFF2-40B4-BE49-F238E27FC236}">
                    <a16:creationId xmlns:a16="http://schemas.microsoft.com/office/drawing/2014/main" id="{730B95EC-5F4D-8055-5B61-61C9741B3BF9}"/>
                  </a:ext>
                </a:extLst>
              </p:cNvPr>
              <p:cNvSpPr/>
              <p:nvPr/>
            </p:nvSpPr>
            <p:spPr>
              <a:xfrm>
                <a:off x="4197463" y="1515476"/>
                <a:ext cx="179601" cy="154969"/>
              </a:xfrm>
              <a:custGeom>
                <a:avLst/>
                <a:gdLst/>
                <a:ahLst/>
                <a:cxnLst/>
                <a:rect l="l" t="t" r="r" b="b"/>
                <a:pathLst>
                  <a:path w="1451" h="1252" extrusionOk="0">
                    <a:moveTo>
                      <a:pt x="432" y="1"/>
                    </a:moveTo>
                    <a:cubicBezTo>
                      <a:pt x="313" y="1"/>
                      <a:pt x="207" y="59"/>
                      <a:pt x="145" y="151"/>
                    </a:cubicBezTo>
                    <a:cubicBezTo>
                      <a:pt x="0" y="357"/>
                      <a:pt x="363" y="1251"/>
                      <a:pt x="363" y="1251"/>
                    </a:cubicBezTo>
                    <a:lnTo>
                      <a:pt x="858" y="1251"/>
                    </a:lnTo>
                    <a:cubicBezTo>
                      <a:pt x="1293" y="1009"/>
                      <a:pt x="1450" y="441"/>
                      <a:pt x="1197" y="6"/>
                    </a:cubicBezTo>
                    <a:lnTo>
                      <a:pt x="496" y="6"/>
                    </a:lnTo>
                    <a:cubicBezTo>
                      <a:pt x="474" y="3"/>
                      <a:pt x="453" y="1"/>
                      <a:pt x="43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1817;p57">
                <a:extLst>
                  <a:ext uri="{FF2B5EF4-FFF2-40B4-BE49-F238E27FC236}">
                    <a16:creationId xmlns:a16="http://schemas.microsoft.com/office/drawing/2014/main" id="{2DCCCEF7-3BDA-DB18-09ED-06F7B4F0CFFC}"/>
                  </a:ext>
                </a:extLst>
              </p:cNvPr>
              <p:cNvSpPr/>
              <p:nvPr/>
            </p:nvSpPr>
            <p:spPr>
              <a:xfrm>
                <a:off x="4209346" y="1634426"/>
                <a:ext cx="110905" cy="110781"/>
              </a:xfrm>
              <a:custGeom>
                <a:avLst/>
                <a:gdLst/>
                <a:ahLst/>
                <a:cxnLst/>
                <a:rect l="l" t="t" r="r" b="b"/>
                <a:pathLst>
                  <a:path w="896" h="895" extrusionOk="0">
                    <a:moveTo>
                      <a:pt x="448" y="0"/>
                    </a:moveTo>
                    <a:cubicBezTo>
                      <a:pt x="206" y="0"/>
                      <a:pt x="1" y="206"/>
                      <a:pt x="1" y="447"/>
                    </a:cubicBezTo>
                    <a:cubicBezTo>
                      <a:pt x="1" y="689"/>
                      <a:pt x="206" y="895"/>
                      <a:pt x="448" y="895"/>
                    </a:cubicBezTo>
                    <a:cubicBezTo>
                      <a:pt x="702" y="895"/>
                      <a:pt x="895" y="689"/>
                      <a:pt x="895" y="447"/>
                    </a:cubicBezTo>
                    <a:cubicBezTo>
                      <a:pt x="895" y="206"/>
                      <a:pt x="702" y="0"/>
                      <a:pt x="448" y="0"/>
                    </a:cubicBezTo>
                    <a:close/>
                  </a:path>
                </a:pathLst>
              </a:custGeom>
              <a:solidFill>
                <a:srgbClr val="C880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1818;p57">
                <a:extLst>
                  <a:ext uri="{FF2B5EF4-FFF2-40B4-BE49-F238E27FC236}">
                    <a16:creationId xmlns:a16="http://schemas.microsoft.com/office/drawing/2014/main" id="{70C661F6-04BB-22B9-E3D2-03995B4361B6}"/>
                  </a:ext>
                </a:extLst>
              </p:cNvPr>
              <p:cNvSpPr/>
              <p:nvPr/>
            </p:nvSpPr>
            <p:spPr>
              <a:xfrm>
                <a:off x="4168994" y="1381425"/>
                <a:ext cx="458719" cy="190246"/>
              </a:xfrm>
              <a:custGeom>
                <a:avLst/>
                <a:gdLst/>
                <a:ahLst/>
                <a:cxnLst/>
                <a:rect l="l" t="t" r="r" b="b"/>
                <a:pathLst>
                  <a:path w="3706" h="1537" extrusionOk="0">
                    <a:moveTo>
                      <a:pt x="1257" y="1"/>
                    </a:moveTo>
                    <a:cubicBezTo>
                      <a:pt x="929" y="1"/>
                      <a:pt x="639" y="239"/>
                      <a:pt x="568" y="569"/>
                    </a:cubicBezTo>
                    <a:cubicBezTo>
                      <a:pt x="0" y="654"/>
                      <a:pt x="37" y="1488"/>
                      <a:pt x="617" y="1536"/>
                    </a:cubicBezTo>
                    <a:cubicBezTo>
                      <a:pt x="798" y="1524"/>
                      <a:pt x="955" y="1416"/>
                      <a:pt x="1028" y="1246"/>
                    </a:cubicBezTo>
                    <a:cubicBezTo>
                      <a:pt x="1112" y="1283"/>
                      <a:pt x="1197" y="1295"/>
                      <a:pt x="1282" y="1295"/>
                    </a:cubicBezTo>
                    <a:cubicBezTo>
                      <a:pt x="1366" y="1295"/>
                      <a:pt x="1463" y="1283"/>
                      <a:pt x="1547" y="1246"/>
                    </a:cubicBezTo>
                    <a:cubicBezTo>
                      <a:pt x="1720" y="1262"/>
                      <a:pt x="1993" y="1278"/>
                      <a:pt x="2286" y="1278"/>
                    </a:cubicBezTo>
                    <a:cubicBezTo>
                      <a:pt x="2916" y="1278"/>
                      <a:pt x="3642" y="1202"/>
                      <a:pt x="3675" y="872"/>
                    </a:cubicBezTo>
                    <a:cubicBezTo>
                      <a:pt x="3705" y="424"/>
                      <a:pt x="3342" y="71"/>
                      <a:pt x="2931" y="71"/>
                    </a:cubicBezTo>
                    <a:cubicBezTo>
                      <a:pt x="2853" y="71"/>
                      <a:pt x="2774" y="83"/>
                      <a:pt x="2696" y="110"/>
                    </a:cubicBezTo>
                    <a:cubicBezTo>
                      <a:pt x="2519" y="151"/>
                      <a:pt x="2339" y="171"/>
                      <a:pt x="2159" y="171"/>
                    </a:cubicBezTo>
                    <a:cubicBezTo>
                      <a:pt x="1859" y="171"/>
                      <a:pt x="1561" y="115"/>
                      <a:pt x="1282" y="1"/>
                    </a:cubicBezTo>
                    <a:cubicBezTo>
                      <a:pt x="1273" y="1"/>
                      <a:pt x="1265" y="1"/>
                      <a:pt x="125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1819;p57">
                <a:extLst>
                  <a:ext uri="{FF2B5EF4-FFF2-40B4-BE49-F238E27FC236}">
                    <a16:creationId xmlns:a16="http://schemas.microsoft.com/office/drawing/2014/main" id="{7B5D5C39-3AFC-52CD-3DF7-6450586CE576}"/>
                  </a:ext>
                </a:extLst>
              </p:cNvPr>
              <p:cNvSpPr/>
              <p:nvPr/>
            </p:nvSpPr>
            <p:spPr>
              <a:xfrm>
                <a:off x="4258734" y="1516219"/>
                <a:ext cx="332219" cy="377150"/>
              </a:xfrm>
              <a:custGeom>
                <a:avLst/>
                <a:gdLst/>
                <a:ahLst/>
                <a:cxnLst/>
                <a:rect l="l" t="t" r="r" b="b"/>
                <a:pathLst>
                  <a:path w="2684" h="3047" extrusionOk="0">
                    <a:moveTo>
                      <a:pt x="1" y="0"/>
                    </a:moveTo>
                    <a:lnTo>
                      <a:pt x="115" y="139"/>
                    </a:lnTo>
                    <a:lnTo>
                      <a:pt x="115" y="139"/>
                    </a:lnTo>
                    <a:cubicBezTo>
                      <a:pt x="51" y="45"/>
                      <a:pt x="1" y="0"/>
                      <a:pt x="1" y="0"/>
                    </a:cubicBezTo>
                    <a:close/>
                    <a:moveTo>
                      <a:pt x="115" y="139"/>
                    </a:moveTo>
                    <a:cubicBezTo>
                      <a:pt x="266" y="359"/>
                      <a:pt x="495" y="848"/>
                      <a:pt x="351" y="1668"/>
                    </a:cubicBezTo>
                    <a:cubicBezTo>
                      <a:pt x="158" y="2841"/>
                      <a:pt x="895" y="3046"/>
                      <a:pt x="1632" y="3046"/>
                    </a:cubicBezTo>
                    <a:cubicBezTo>
                      <a:pt x="2575" y="3046"/>
                      <a:pt x="2684" y="2079"/>
                      <a:pt x="2684" y="2079"/>
                    </a:cubicBezTo>
                    <a:cubicBezTo>
                      <a:pt x="2684" y="2079"/>
                      <a:pt x="2606" y="1815"/>
                      <a:pt x="2052" y="1815"/>
                    </a:cubicBezTo>
                    <a:cubicBezTo>
                      <a:pt x="1991" y="1815"/>
                      <a:pt x="1924" y="1818"/>
                      <a:pt x="1850" y="1825"/>
                    </a:cubicBezTo>
                    <a:cubicBezTo>
                      <a:pt x="1344" y="1884"/>
                      <a:pt x="1091" y="2049"/>
                      <a:pt x="919" y="2049"/>
                    </a:cubicBezTo>
                    <a:cubicBezTo>
                      <a:pt x="844" y="2049"/>
                      <a:pt x="784" y="2018"/>
                      <a:pt x="726" y="1934"/>
                    </a:cubicBezTo>
                    <a:cubicBezTo>
                      <a:pt x="544" y="1668"/>
                      <a:pt x="629" y="762"/>
                      <a:pt x="629" y="762"/>
                    </a:cubicBezTo>
                    <a:lnTo>
                      <a:pt x="115" y="139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003120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5346ED-721D-85EE-2F1B-A31D0912DE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6817" y="1"/>
            <a:ext cx="10233343" cy="447040"/>
          </a:xfrm>
        </p:spPr>
        <p:txBody>
          <a:bodyPr/>
          <a:lstStyle/>
          <a:p>
            <a:pPr algn="ctr"/>
            <a:r>
              <a:rPr lang="en-US" sz="3200" dirty="0"/>
              <a:t>Detection Capabilities and Metrics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AF25D9-8F95-E964-5303-91BE3DCC1940}"/>
              </a:ext>
            </a:extLst>
          </p:cNvPr>
          <p:cNvSpPr/>
          <p:nvPr/>
        </p:nvSpPr>
        <p:spPr>
          <a:xfrm>
            <a:off x="213360" y="711200"/>
            <a:ext cx="4033520" cy="339344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b="1" dirty="0">
                <a:solidFill>
                  <a:schemeClr val="bg1"/>
                </a:solidFill>
              </a:rPr>
              <a:t>🌊 Erosion Monitoring</a:t>
            </a:r>
          </a:p>
          <a:p>
            <a:endParaRPr lang="en-IN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>
                <a:solidFill>
                  <a:schemeClr val="bg1"/>
                </a:solidFill>
              </a:rPr>
              <a:t>Method</a:t>
            </a:r>
            <a:r>
              <a:rPr lang="en-IN" dirty="0">
                <a:solidFill>
                  <a:schemeClr val="bg1"/>
                </a:solidFill>
              </a:rPr>
              <a:t>: NIR/Red ratio analysis + Clay embeddings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>
                <a:solidFill>
                  <a:schemeClr val="bg1"/>
                </a:solidFill>
              </a:rPr>
              <a:t>Indicators</a:t>
            </a:r>
            <a:r>
              <a:rPr lang="en-IN" dirty="0">
                <a:solidFill>
                  <a:schemeClr val="bg1"/>
                </a:solidFill>
              </a:rPr>
              <a:t>: Shoreline retreat, sediment displacement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>
                <a:solidFill>
                  <a:schemeClr val="bg1"/>
                </a:solidFill>
              </a:rPr>
              <a:t>Accuracy</a:t>
            </a:r>
            <a:r>
              <a:rPr lang="en-IN" dirty="0">
                <a:solidFill>
                  <a:schemeClr val="bg1"/>
                </a:solidFill>
              </a:rPr>
              <a:t>: 89% detection rate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>
                <a:solidFill>
                  <a:schemeClr val="bg1"/>
                </a:solidFill>
              </a:rPr>
              <a:t>Resolution</a:t>
            </a:r>
            <a:r>
              <a:rPr lang="en-IN" dirty="0">
                <a:solidFill>
                  <a:schemeClr val="bg1"/>
                </a:solidFill>
              </a:rPr>
              <a:t>: 10m spatial precision</a:t>
            </a:r>
          </a:p>
          <a:p>
            <a:pPr algn="ctr"/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FB7A918-ACBA-44A6-65B4-8C97017A7630}"/>
              </a:ext>
            </a:extLst>
          </p:cNvPr>
          <p:cNvSpPr/>
          <p:nvPr/>
        </p:nvSpPr>
        <p:spPr>
          <a:xfrm>
            <a:off x="4389120" y="711200"/>
            <a:ext cx="3830320" cy="339344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b="1" dirty="0">
                <a:solidFill>
                  <a:schemeClr val="bg1"/>
                </a:solidFill>
              </a:rPr>
              <a:t>🌊 Flood Monitoring</a:t>
            </a:r>
          </a:p>
          <a:p>
            <a:endParaRPr lang="en-IN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>
                <a:solidFill>
                  <a:schemeClr val="bg1"/>
                </a:solidFill>
              </a:rPr>
              <a:t>Water Extent</a:t>
            </a:r>
            <a:r>
              <a:rPr lang="en-IN" dirty="0">
                <a:solidFill>
                  <a:schemeClr val="bg1"/>
                </a:solidFill>
              </a:rPr>
              <a:t>: SAR-based flood mapping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>
                <a:solidFill>
                  <a:schemeClr val="bg1"/>
                </a:solidFill>
              </a:rPr>
              <a:t>Drainage Analysis</a:t>
            </a:r>
            <a:r>
              <a:rPr lang="en-IN" dirty="0">
                <a:solidFill>
                  <a:schemeClr val="bg1"/>
                </a:solidFill>
              </a:rPr>
              <a:t>: River system monitoring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>
                <a:solidFill>
                  <a:schemeClr val="bg1"/>
                </a:solidFill>
              </a:rPr>
              <a:t>Early Warning</a:t>
            </a:r>
            <a:r>
              <a:rPr lang="en-IN" dirty="0">
                <a:solidFill>
                  <a:schemeClr val="bg1"/>
                </a:solidFill>
              </a:rPr>
              <a:t>: Precipitation + river level data</a:t>
            </a:r>
          </a:p>
          <a:p>
            <a:br>
              <a:rPr lang="en-IN" dirty="0">
                <a:solidFill>
                  <a:schemeClr val="bg1"/>
                </a:solidFill>
              </a:rPr>
            </a:b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3421F75-FB5D-EC6A-04C1-FDF8CAA1B2AE}"/>
              </a:ext>
            </a:extLst>
          </p:cNvPr>
          <p:cNvSpPr/>
          <p:nvPr/>
        </p:nvSpPr>
        <p:spPr>
          <a:xfrm>
            <a:off x="8361680" y="711200"/>
            <a:ext cx="3675698" cy="339344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b="1" dirty="0">
                <a:solidFill>
                  <a:schemeClr val="bg1"/>
                </a:solidFill>
              </a:rPr>
              <a:t>💧 Water Quality Assessment</a:t>
            </a:r>
          </a:p>
          <a:p>
            <a:endParaRPr lang="en-IN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>
                <a:solidFill>
                  <a:schemeClr val="bg1"/>
                </a:solidFill>
              </a:rPr>
              <a:t>Method</a:t>
            </a:r>
            <a:r>
              <a:rPr lang="en-IN" dirty="0">
                <a:solidFill>
                  <a:schemeClr val="bg1"/>
                </a:solidFill>
              </a:rPr>
              <a:t>: Red band reflectance + turbidity </a:t>
            </a:r>
            <a:r>
              <a:rPr lang="en-IN" dirty="0" err="1">
                <a:solidFill>
                  <a:schemeClr val="bg1"/>
                </a:solidFill>
              </a:rPr>
              <a:t>modeling</a:t>
            </a:r>
            <a:endParaRPr lang="en-IN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>
                <a:solidFill>
                  <a:schemeClr val="bg1"/>
                </a:solidFill>
              </a:rPr>
              <a:t>Parameters</a:t>
            </a:r>
            <a:r>
              <a:rPr lang="en-IN" dirty="0">
                <a:solidFill>
                  <a:schemeClr val="bg1"/>
                </a:solidFill>
              </a:rPr>
              <a:t>: Suspended sediments, chlorophyll-a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>
                <a:solidFill>
                  <a:schemeClr val="bg1"/>
                </a:solidFill>
              </a:rPr>
              <a:t>Thresholds</a:t>
            </a:r>
            <a:r>
              <a:rPr lang="en-IN" dirty="0">
                <a:solidFill>
                  <a:schemeClr val="bg1"/>
                </a:solidFill>
              </a:rPr>
              <a:t>: Turbidity &gt; 0.15 = pollution alert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>
                <a:solidFill>
                  <a:schemeClr val="bg1"/>
                </a:solidFill>
              </a:rPr>
              <a:t>Applications</a:t>
            </a:r>
            <a:r>
              <a:rPr lang="en-IN" dirty="0">
                <a:solidFill>
                  <a:schemeClr val="bg1"/>
                </a:solidFill>
              </a:rPr>
              <a:t>: Port monitoring, marine ecosystem health</a:t>
            </a:r>
          </a:p>
          <a:p>
            <a:pPr algn="ctr"/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1CF2FB-58EA-F33D-A06B-3E8F33869179}"/>
              </a:ext>
            </a:extLst>
          </p:cNvPr>
          <p:cNvSpPr txBox="1"/>
          <p:nvPr/>
        </p:nvSpPr>
        <p:spPr>
          <a:xfrm>
            <a:off x="213360" y="4160914"/>
            <a:ext cx="4439920" cy="286232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bg1"/>
                </a:solidFill>
              </a:rPr>
              <a:t>Benchmark Results: (Clay 1.5v model)</a:t>
            </a:r>
          </a:p>
          <a:p>
            <a:endParaRPr lang="en-IN" b="1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Global Coverage: </a:t>
            </a:r>
            <a:r>
              <a:rPr lang="en-US" b="1" dirty="0">
                <a:solidFill>
                  <a:schemeClr val="bg1"/>
                </a:solidFill>
              </a:rPr>
              <a:t>100%</a:t>
            </a:r>
            <a:r>
              <a:rPr lang="en-US" dirty="0">
                <a:solidFill>
                  <a:schemeClr val="bg1"/>
                </a:solidFill>
              </a:rPr>
              <a:t> (any coordinates)</a:t>
            </a:r>
          </a:p>
          <a:p>
            <a:r>
              <a:rPr lang="en-US" dirty="0">
                <a:solidFill>
                  <a:schemeClr val="bg1"/>
                </a:solidFill>
              </a:rPr>
              <a:t>Processing Speed: 15-30 seconds per location</a:t>
            </a:r>
          </a:p>
          <a:p>
            <a:r>
              <a:rPr lang="en-IN" dirty="0">
                <a:solidFill>
                  <a:schemeClr val="bg1"/>
                </a:solidFill>
              </a:rPr>
              <a:t>Memory Usage: ~2GB for model loading</a:t>
            </a:r>
          </a:p>
          <a:p>
            <a:r>
              <a:rPr lang="en-IN" dirty="0">
                <a:solidFill>
                  <a:schemeClr val="bg1"/>
                </a:solidFill>
              </a:rPr>
              <a:t>Embedding Quality: </a:t>
            </a:r>
            <a:r>
              <a:rPr lang="en-IN" b="1" dirty="0">
                <a:solidFill>
                  <a:schemeClr val="bg1"/>
                </a:solidFill>
              </a:rPr>
              <a:t>768D</a:t>
            </a:r>
            <a:r>
              <a:rPr lang="en-IN" dirty="0">
                <a:solidFill>
                  <a:schemeClr val="bg1"/>
                </a:solidFill>
              </a:rPr>
              <a:t> feature vectors</a:t>
            </a:r>
          </a:p>
          <a:p>
            <a:r>
              <a:rPr lang="en-IN" dirty="0">
                <a:solidFill>
                  <a:schemeClr val="bg1"/>
                </a:solidFill>
              </a:rPr>
              <a:t>Zero-shot Accuracy: </a:t>
            </a:r>
            <a:r>
              <a:rPr lang="en-IN" b="1" dirty="0">
                <a:solidFill>
                  <a:schemeClr val="bg1"/>
                </a:solidFill>
              </a:rPr>
              <a:t>87%</a:t>
            </a:r>
            <a:r>
              <a:rPr lang="en-IN" dirty="0">
                <a:solidFill>
                  <a:schemeClr val="bg1"/>
                </a:solidFill>
              </a:rPr>
              <a:t> on unseen locations</a:t>
            </a:r>
          </a:p>
          <a:p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A41B4D4-E891-5685-9B72-3834BEB4F931}"/>
              </a:ext>
            </a:extLst>
          </p:cNvPr>
          <p:cNvSpPr txBox="1"/>
          <p:nvPr/>
        </p:nvSpPr>
        <p:spPr>
          <a:xfrm>
            <a:off x="4511040" y="4164653"/>
            <a:ext cx="42164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bg1"/>
                </a:solidFill>
              </a:rPr>
              <a:t>Data Specifications:</a:t>
            </a:r>
          </a:p>
          <a:p>
            <a:endParaRPr lang="en-IN" b="1" dirty="0">
              <a:solidFill>
                <a:schemeClr val="bg1"/>
              </a:solidFill>
            </a:endParaRPr>
          </a:p>
          <a:p>
            <a:r>
              <a:rPr lang="en-IN" dirty="0">
                <a:solidFill>
                  <a:schemeClr val="bg1"/>
                </a:solidFill>
              </a:rPr>
              <a:t>Spatial Resolution: </a:t>
            </a:r>
            <a:r>
              <a:rPr lang="en-IN" b="1" dirty="0">
                <a:solidFill>
                  <a:schemeClr val="bg1"/>
                </a:solidFill>
              </a:rPr>
              <a:t>10m</a:t>
            </a:r>
            <a:r>
              <a:rPr lang="en-IN" dirty="0">
                <a:solidFill>
                  <a:schemeClr val="bg1"/>
                </a:solidFill>
              </a:rPr>
              <a:t> (</a:t>
            </a:r>
            <a:r>
              <a:rPr lang="en-IN" b="1" dirty="0">
                <a:solidFill>
                  <a:schemeClr val="bg1"/>
                </a:solidFill>
              </a:rPr>
              <a:t>Sentinel-2</a:t>
            </a:r>
            <a:r>
              <a:rPr lang="en-IN" dirty="0">
                <a:solidFill>
                  <a:schemeClr val="bg1"/>
                </a:solidFill>
              </a:rPr>
              <a:t>)</a:t>
            </a:r>
          </a:p>
          <a:p>
            <a:r>
              <a:rPr lang="en-IN" dirty="0">
                <a:solidFill>
                  <a:schemeClr val="bg1"/>
                </a:solidFill>
              </a:rPr>
              <a:t>Temporal Resolution: 5-day revisit</a:t>
            </a:r>
          </a:p>
          <a:p>
            <a:r>
              <a:rPr lang="en-IN" dirty="0">
                <a:solidFill>
                  <a:schemeClr val="bg1"/>
                </a:solidFill>
              </a:rPr>
              <a:t>Spectral Bands: 6 key bands (RGB, NIR, SWIR)</a:t>
            </a:r>
          </a:p>
          <a:p>
            <a:r>
              <a:rPr lang="en-IN" dirty="0">
                <a:solidFill>
                  <a:schemeClr val="bg1"/>
                </a:solidFill>
              </a:rPr>
              <a:t>Cloud Filtering: &lt;20% (adaptive to 80%)</a:t>
            </a:r>
          </a:p>
          <a:p>
            <a:r>
              <a:rPr lang="en-IN" dirty="0">
                <a:solidFill>
                  <a:schemeClr val="bg1"/>
                </a:solidFill>
              </a:rPr>
              <a:t>Data Latency: 1-3 days from acquisition</a:t>
            </a:r>
          </a:p>
          <a:p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6E3EA3C-32B2-6A66-AC80-C64878B012F6}"/>
              </a:ext>
            </a:extLst>
          </p:cNvPr>
          <p:cNvSpPr txBox="1"/>
          <p:nvPr/>
        </p:nvSpPr>
        <p:spPr>
          <a:xfrm>
            <a:off x="8587422" y="4160914"/>
            <a:ext cx="339121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bg1"/>
                </a:solidFill>
              </a:rPr>
              <a:t>Threat Category Accuracy:</a:t>
            </a:r>
          </a:p>
          <a:p>
            <a:endParaRPr lang="en-IN" dirty="0">
              <a:solidFill>
                <a:schemeClr val="bg1"/>
              </a:solidFill>
            </a:endParaRPr>
          </a:p>
          <a:p>
            <a:r>
              <a:rPr lang="en-IN" dirty="0">
                <a:solidFill>
                  <a:schemeClr val="bg1"/>
                </a:solidFill>
              </a:rPr>
              <a:t>Coastal Erosion: </a:t>
            </a:r>
            <a:r>
              <a:rPr lang="en-IN" b="1" dirty="0">
                <a:solidFill>
                  <a:schemeClr val="bg1"/>
                </a:solidFill>
              </a:rPr>
              <a:t>89%</a:t>
            </a:r>
            <a:r>
              <a:rPr lang="en-IN" dirty="0">
                <a:solidFill>
                  <a:schemeClr val="bg1"/>
                </a:solidFill>
              </a:rPr>
              <a:t> precision</a:t>
            </a:r>
          </a:p>
          <a:p>
            <a:r>
              <a:rPr lang="en-IN" dirty="0">
                <a:solidFill>
                  <a:schemeClr val="bg1"/>
                </a:solidFill>
              </a:rPr>
              <a:t>Water Quality: </a:t>
            </a:r>
            <a:r>
              <a:rPr lang="en-IN" b="1" dirty="0">
                <a:solidFill>
                  <a:schemeClr val="bg1"/>
                </a:solidFill>
              </a:rPr>
              <a:t>85%</a:t>
            </a:r>
            <a:r>
              <a:rPr lang="en-IN" dirty="0">
                <a:solidFill>
                  <a:schemeClr val="bg1"/>
                </a:solidFill>
              </a:rPr>
              <a:t> precision  </a:t>
            </a:r>
          </a:p>
          <a:p>
            <a:r>
              <a:rPr lang="en-IN" dirty="0">
                <a:solidFill>
                  <a:schemeClr val="bg1"/>
                </a:solidFill>
              </a:rPr>
              <a:t>Vegetation Loss: </a:t>
            </a:r>
            <a:r>
              <a:rPr lang="en-IN" b="1" dirty="0">
                <a:solidFill>
                  <a:schemeClr val="bg1"/>
                </a:solidFill>
              </a:rPr>
              <a:t>92%</a:t>
            </a:r>
            <a:r>
              <a:rPr lang="en-IN" dirty="0">
                <a:solidFill>
                  <a:schemeClr val="bg1"/>
                </a:solidFill>
              </a:rPr>
              <a:t> precision</a:t>
            </a:r>
          </a:p>
          <a:p>
            <a:r>
              <a:rPr lang="en-IN" dirty="0">
                <a:solidFill>
                  <a:schemeClr val="bg1"/>
                </a:solidFill>
              </a:rPr>
              <a:t>Flood Detection: </a:t>
            </a:r>
            <a:r>
              <a:rPr lang="en-IN" b="1" dirty="0">
                <a:solidFill>
                  <a:schemeClr val="bg1"/>
                </a:solidFill>
              </a:rPr>
              <a:t>88%</a:t>
            </a:r>
            <a:r>
              <a:rPr lang="en-IN" dirty="0">
                <a:solidFill>
                  <a:schemeClr val="bg1"/>
                </a:solidFill>
              </a:rPr>
              <a:t> precision</a:t>
            </a:r>
          </a:p>
          <a:p>
            <a:r>
              <a:rPr lang="en-IN" dirty="0">
                <a:solidFill>
                  <a:schemeClr val="bg1"/>
                </a:solidFill>
              </a:rPr>
              <a:t>Overall System: </a:t>
            </a:r>
            <a:r>
              <a:rPr lang="en-IN" b="1" dirty="0">
                <a:solidFill>
                  <a:schemeClr val="bg1"/>
                </a:solidFill>
              </a:rPr>
              <a:t>88.5%</a:t>
            </a:r>
            <a:r>
              <a:rPr lang="en-IN" dirty="0">
                <a:solidFill>
                  <a:schemeClr val="bg1"/>
                </a:solidFill>
              </a:rPr>
              <a:t> average</a:t>
            </a:r>
          </a:p>
          <a:p>
            <a:endParaRPr lang="en-IN" dirty="0">
              <a:solidFill>
                <a:schemeClr val="bg1"/>
              </a:solidFill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4E2E97E-95DD-B4CD-DC44-CD11A3A97C7C}"/>
              </a:ext>
            </a:extLst>
          </p:cNvPr>
          <p:cNvCxnSpPr>
            <a:cxnSpLocks/>
          </p:cNvCxnSpPr>
          <p:nvPr/>
        </p:nvCxnSpPr>
        <p:spPr>
          <a:xfrm>
            <a:off x="4348480" y="4160914"/>
            <a:ext cx="0" cy="258906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39BECDC-21A4-D63F-6AAF-DFF57C8D984A}"/>
              </a:ext>
            </a:extLst>
          </p:cNvPr>
          <p:cNvCxnSpPr>
            <a:cxnSpLocks/>
          </p:cNvCxnSpPr>
          <p:nvPr/>
        </p:nvCxnSpPr>
        <p:spPr>
          <a:xfrm>
            <a:off x="8493760" y="4207978"/>
            <a:ext cx="0" cy="258906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84842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0BD29B5-1B58-809F-FEA7-B82105E94664}"/>
              </a:ext>
            </a:extLst>
          </p:cNvPr>
          <p:cNvSpPr txBox="1">
            <a:spLocks/>
          </p:cNvSpPr>
          <p:nvPr/>
        </p:nvSpPr>
        <p:spPr>
          <a:xfrm>
            <a:off x="325120" y="91440"/>
            <a:ext cx="11541759" cy="521788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6000" b="1" i="0" kern="1200" spc="1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3600" dirty="0"/>
              <a:t>System Architecture &amp; Workflow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86A9528-5EA9-FA32-65D2-559A10395251}"/>
              </a:ext>
            </a:extLst>
          </p:cNvPr>
          <p:cNvSpPr/>
          <p:nvPr/>
        </p:nvSpPr>
        <p:spPr>
          <a:xfrm>
            <a:off x="4287520" y="1442720"/>
            <a:ext cx="6918960" cy="49784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B1F985-F720-06AA-194A-CA05015BBD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44520"/>
            <a:ext cx="6619364" cy="6022040"/>
          </a:xfrm>
          <a:prstGeom prst="rect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877CDDA-3056-9F51-19EE-8CB61F5208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6" r="2338" b="9726"/>
          <a:stretch>
            <a:fillRect/>
          </a:stretch>
        </p:blipFill>
        <p:spPr>
          <a:xfrm>
            <a:off x="6710556" y="1014539"/>
            <a:ext cx="5410324" cy="575202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C70D20D-535A-37DE-AB07-981CCCC6BF8C}"/>
              </a:ext>
            </a:extLst>
          </p:cNvPr>
          <p:cNvSpPr txBox="1"/>
          <p:nvPr/>
        </p:nvSpPr>
        <p:spPr>
          <a:xfrm>
            <a:off x="9789284" y="1529071"/>
            <a:ext cx="22351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i="1" dirty="0">
                <a:solidFill>
                  <a:schemeClr val="bg1"/>
                </a:solidFill>
                <a:latin typeface="+mj-lt"/>
              </a:rPr>
              <a:t>Clay 1.5v Model Pipeline</a:t>
            </a:r>
          </a:p>
        </p:txBody>
      </p:sp>
    </p:spTree>
    <p:extLst>
      <p:ext uri="{BB962C8B-B14F-4D97-AF65-F5344CB8AC3E}">
        <p14:creationId xmlns:p14="http://schemas.microsoft.com/office/powerpoint/2010/main" val="28379394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5B8DE88-DA13-4532-B924-3C66C47590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75" y="28517"/>
            <a:ext cx="4445000" cy="722302"/>
          </a:xfrm>
        </p:spPr>
        <p:txBody>
          <a:bodyPr/>
          <a:lstStyle/>
          <a:p>
            <a:r>
              <a:rPr lang="en-US" dirty="0"/>
              <a:t>Output Diagrams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E95A9D4-ED0F-8A7C-3E05-B1E0B5165ECB}"/>
              </a:ext>
            </a:extLst>
          </p:cNvPr>
          <p:cNvSpPr/>
          <p:nvPr/>
        </p:nvSpPr>
        <p:spPr>
          <a:xfrm>
            <a:off x="310775" y="1844299"/>
            <a:ext cx="2807409" cy="44824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00AAFF8-E13E-4E19-CE9A-6F40E353F1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6958" y="324535"/>
            <a:ext cx="2915682" cy="62089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0B78478-EAC7-B023-5C56-FC453C86B2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3055" y="832684"/>
            <a:ext cx="1537802" cy="15804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8C97B09-EA0C-E6DB-A248-31D1BE29A2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82" y="928709"/>
            <a:ext cx="1427628" cy="149459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1E299EC-3326-E213-8FCA-929CFEBD0D99}"/>
              </a:ext>
            </a:extLst>
          </p:cNvPr>
          <p:cNvSpPr txBox="1"/>
          <p:nvPr/>
        </p:nvSpPr>
        <p:spPr>
          <a:xfrm>
            <a:off x="1436910" y="1414397"/>
            <a:ext cx="12867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After</a:t>
            </a:r>
          </a:p>
          <a:p>
            <a:pPr algn="ctr"/>
            <a:r>
              <a:rPr lang="en-IN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Deforestation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0F8421D-4B70-2B35-C002-2A29B5783F5D}"/>
              </a:ext>
            </a:extLst>
          </p:cNvPr>
          <p:cNvCxnSpPr>
            <a:stCxn id="9" idx="1"/>
            <a:endCxn id="9" idx="3"/>
          </p:cNvCxnSpPr>
          <p:nvPr/>
        </p:nvCxnSpPr>
        <p:spPr>
          <a:xfrm>
            <a:off x="1436910" y="1676007"/>
            <a:ext cx="1286776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6F7CCED6-F3F5-0D4A-0E68-29127B3BEE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256" y="2665088"/>
            <a:ext cx="3420177" cy="205077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1720FC2-4C48-9E14-F879-E7905632CA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96407" y="820616"/>
            <a:ext cx="4445001" cy="3179395"/>
          </a:xfrm>
          <a:prstGeom prst="rect">
            <a:avLst/>
          </a:prstGeom>
          <a:ln w="12700">
            <a:solidFill>
              <a:schemeClr val="bg2">
                <a:lumMod val="10000"/>
              </a:schemeClr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C7B3559-5E30-E8B1-4EBE-76255313C72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7208" y="4347547"/>
            <a:ext cx="4953127" cy="2368214"/>
          </a:xfrm>
          <a:prstGeom prst="rect">
            <a:avLst/>
          </a:prstGeom>
          <a:ln>
            <a:solidFill>
              <a:schemeClr val="bg2">
                <a:lumMod val="10000"/>
              </a:schemeClr>
            </a:solidFill>
          </a:ln>
        </p:spPr>
      </p:pic>
      <p:pic>
        <p:nvPicPr>
          <p:cNvPr id="5" name="Graphic 4" descr="Arrow: Clockwise curve with solid fill">
            <a:extLst>
              <a:ext uri="{FF2B5EF4-FFF2-40B4-BE49-F238E27FC236}">
                <a16:creationId xmlns:a16="http://schemas.microsoft.com/office/drawing/2014/main" id="{26428B93-9AE5-D6B0-428D-126A8D9086E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7698309">
            <a:off x="7854814" y="-132665"/>
            <a:ext cx="914400" cy="914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B536381-0202-05FC-CADD-68692A531D2D}"/>
              </a:ext>
            </a:extLst>
          </p:cNvPr>
          <p:cNvSpPr txBox="1"/>
          <p:nvPr/>
        </p:nvSpPr>
        <p:spPr>
          <a:xfrm>
            <a:off x="6602453" y="109796"/>
            <a:ext cx="1788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Email Alerts</a:t>
            </a:r>
          </a:p>
        </p:txBody>
      </p:sp>
      <p:pic>
        <p:nvPicPr>
          <p:cNvPr id="12" name="Graphic 11" descr="Arrow: Clockwise curve with solid fill">
            <a:extLst>
              <a:ext uri="{FF2B5EF4-FFF2-40B4-BE49-F238E27FC236}">
                <a16:creationId xmlns:a16="http://schemas.microsoft.com/office/drawing/2014/main" id="{FE9F22DA-A3D9-1A80-25C3-C1253949298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2992858" flipH="1">
            <a:off x="5818644" y="-96210"/>
            <a:ext cx="800747" cy="9144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7DAFA14-863D-6745-F2D3-5EF0B6F4A22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42411" y="4856480"/>
            <a:ext cx="2075773" cy="1859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264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B67BBDAE-FA81-9795-7234-C0A6D730C1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7684" y="-182522"/>
            <a:ext cx="8702675" cy="742395"/>
          </a:xfrm>
        </p:spPr>
        <p:txBody>
          <a:bodyPr/>
          <a:lstStyle/>
          <a:p>
            <a:pPr algn="ctr"/>
            <a:r>
              <a:rPr lang="en-US" sz="3600" dirty="0"/>
              <a:t>ML/DL Details and Formulas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3BBC3C9-588B-C1FB-76E5-ED11ADD3C1D7}"/>
              </a:ext>
            </a:extLst>
          </p:cNvPr>
          <p:cNvSpPr/>
          <p:nvPr/>
        </p:nvSpPr>
        <p:spPr>
          <a:xfrm>
            <a:off x="172720" y="732235"/>
            <a:ext cx="8387716" cy="470336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B0D333-9792-5119-FB64-AE597C1BB984}"/>
              </a:ext>
            </a:extLst>
          </p:cNvPr>
          <p:cNvSpPr txBox="1"/>
          <p:nvPr/>
        </p:nvSpPr>
        <p:spPr>
          <a:xfrm>
            <a:off x="410844" y="904597"/>
            <a:ext cx="838771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IN" b="1" dirty="0">
                <a:solidFill>
                  <a:schemeClr val="bg1"/>
                </a:solidFill>
              </a:rPr>
              <a:t>Normalized Difference Vegetation Index (NDVI):</a:t>
            </a:r>
            <a:r>
              <a:rPr lang="en-IN" dirty="0">
                <a:solidFill>
                  <a:schemeClr val="bg1"/>
                </a:solidFill>
              </a:rPr>
              <a:t> </a:t>
            </a:r>
            <a:r>
              <a:rPr lang="es-ES" dirty="0">
                <a:solidFill>
                  <a:schemeClr val="bg1"/>
                </a:solidFill>
              </a:rPr>
              <a:t>NDVI = (NIR - Red) / (NIR + Red)</a:t>
            </a:r>
          </a:p>
          <a:p>
            <a:pPr lvl="1"/>
            <a:r>
              <a:rPr lang="es-ES" dirty="0">
                <a:solidFill>
                  <a:schemeClr val="bg1"/>
                </a:solidFill>
              </a:rPr>
              <a:t>	</a:t>
            </a:r>
            <a:r>
              <a:rPr lang="en-US" altLang="en-US" dirty="0">
                <a:solidFill>
                  <a:schemeClr val="bg1"/>
                </a:solidFill>
                <a:latin typeface="Arial" panose="020B0604020202020204" pitchFamily="34" charset="0"/>
              </a:rPr>
              <a:t>NIR = Near Infrared band (Band 8 in Sentinel-2) </a:t>
            </a:r>
          </a:p>
          <a:p>
            <a:pPr lvl="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solidFill>
                  <a:schemeClr val="bg1"/>
                </a:solidFill>
                <a:latin typeface="Arial" panose="020B0604020202020204" pitchFamily="34" charset="0"/>
              </a:rPr>
              <a:t>Red = Red band (Band 4 in Sentinel-2) </a:t>
            </a:r>
          </a:p>
          <a:p>
            <a:pPr lvl="2" eaLnBrk="0" fontAlgn="base" hangingPunct="0">
              <a:spcBef>
                <a:spcPct val="0"/>
              </a:spcBef>
              <a:spcAft>
                <a:spcPct val="0"/>
              </a:spcAft>
            </a:pPr>
            <a:endParaRPr lang="es-ES" dirty="0">
              <a:solidFill>
                <a:schemeClr val="bg1"/>
              </a:solidFill>
            </a:endParaRPr>
          </a:p>
          <a:p>
            <a:r>
              <a:rPr lang="en-IN" dirty="0">
                <a:solidFill>
                  <a:schemeClr val="bg1"/>
                </a:solidFill>
              </a:rPr>
              <a:t>2. </a:t>
            </a:r>
            <a:r>
              <a:rPr lang="en-IN" b="1" dirty="0">
                <a:solidFill>
                  <a:schemeClr val="bg1"/>
                </a:solidFill>
              </a:rPr>
              <a:t>NDVI Change Detection Formula: </a:t>
            </a:r>
            <a:r>
              <a:rPr lang="el-GR" dirty="0">
                <a:solidFill>
                  <a:schemeClr val="bg1"/>
                </a:solidFill>
              </a:rPr>
              <a:t>Δ</a:t>
            </a:r>
            <a:r>
              <a:rPr lang="en-IN" dirty="0">
                <a:solidFill>
                  <a:schemeClr val="bg1"/>
                </a:solidFill>
              </a:rPr>
              <a:t>NDVI = NDVI(t₂) - NDVI(t₁)</a:t>
            </a:r>
            <a:endParaRPr lang="en-US" altLang="en-US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lvl="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solidFill>
                  <a:schemeClr val="bg1"/>
                </a:solidFill>
                <a:latin typeface="Arial" panose="020B0604020202020204" pitchFamily="34" charset="0"/>
              </a:rPr>
              <a:t>NDVI(t₂) = NDVI at time period 2 (recent) </a:t>
            </a:r>
          </a:p>
          <a:p>
            <a:pPr lvl="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solidFill>
                  <a:schemeClr val="bg1"/>
                </a:solidFill>
                <a:latin typeface="Arial" panose="020B0604020202020204" pitchFamily="34" charset="0"/>
              </a:rPr>
              <a:t>NDVI(t₁) = NDVI at time period 1 (baseline) </a:t>
            </a:r>
          </a:p>
          <a:p>
            <a:pPr lvl="2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endParaRPr lang="en-IN" dirty="0">
              <a:solidFill>
                <a:schemeClr val="bg1"/>
              </a:solidFill>
            </a:endParaRPr>
          </a:p>
          <a:p>
            <a:r>
              <a:rPr lang="en-IN" dirty="0">
                <a:solidFill>
                  <a:schemeClr val="bg1"/>
                </a:solidFill>
              </a:rPr>
              <a:t>	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866193-5213-2805-92C1-2024B740DD02}"/>
              </a:ext>
            </a:extLst>
          </p:cNvPr>
          <p:cNvSpPr txBox="1"/>
          <p:nvPr/>
        </p:nvSpPr>
        <p:spPr>
          <a:xfrm>
            <a:off x="304800" y="2953840"/>
            <a:ext cx="838771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bg1"/>
                </a:solidFill>
                <a:cs typeface="Arial" panose="020B0604020202020204" pitchFamily="34" charset="0"/>
              </a:rPr>
              <a:t>3. Pixel Area Calculation: </a:t>
            </a:r>
            <a:r>
              <a:rPr lang="en-US" dirty="0">
                <a:solidFill>
                  <a:schemeClr val="bg1"/>
                </a:solidFill>
              </a:rPr>
              <a:t>Area = Σ(</a:t>
            </a:r>
            <a:r>
              <a:rPr lang="en-US" dirty="0" err="1">
                <a:solidFill>
                  <a:schemeClr val="bg1"/>
                </a:solidFill>
              </a:rPr>
              <a:t>Pixel_Area</a:t>
            </a:r>
            <a:r>
              <a:rPr lang="en-US" dirty="0">
                <a:solidFill>
                  <a:schemeClr val="bg1"/>
                </a:solidFill>
              </a:rPr>
              <a:t> × </a:t>
            </a:r>
            <a:r>
              <a:rPr lang="en-US" dirty="0" err="1">
                <a:solidFill>
                  <a:schemeClr val="bg1"/>
                </a:solidFill>
              </a:rPr>
              <a:t>Change_Mask</a:t>
            </a:r>
            <a:r>
              <a:rPr lang="en-US" dirty="0">
                <a:solidFill>
                  <a:schemeClr val="bg1"/>
                </a:solidFill>
              </a:rPr>
              <a:t>)</a:t>
            </a:r>
            <a:endParaRPr lang="en-US" altLang="en-US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lvl="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Pixel_Area</a:t>
            </a:r>
            <a:r>
              <a:rPr lang="en-US" alt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alt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ee.Image.pixelArea</a:t>
            </a:r>
            <a:r>
              <a:rPr lang="en-US" alt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 (in square meters) </a:t>
            </a:r>
          </a:p>
          <a:p>
            <a:pPr lvl="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Change_Mask</a:t>
            </a:r>
            <a:r>
              <a:rPr lang="en-US" alt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Binary mask of significant changes </a:t>
            </a:r>
          </a:p>
          <a:p>
            <a:pPr lvl="1"/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>
                <a:solidFill>
                  <a:schemeClr val="bg1"/>
                </a:solidFill>
                <a:cs typeface="Arial" panose="020B0604020202020204" pitchFamily="34" charset="0"/>
              </a:rPr>
              <a:t>4. </a:t>
            </a:r>
            <a:r>
              <a:rPr lang="en-IN" b="1" dirty="0">
                <a:solidFill>
                  <a:schemeClr val="bg1"/>
                </a:solidFill>
              </a:rPr>
              <a:t>Cloud Masking Algorithm</a:t>
            </a:r>
            <a:r>
              <a:rPr lang="en-US" b="1" dirty="0">
                <a:solidFill>
                  <a:schemeClr val="bg1"/>
                </a:solidFill>
                <a:cs typeface="Arial" panose="020B0604020202020204" pitchFamily="34" charset="0"/>
              </a:rPr>
              <a:t>: </a:t>
            </a:r>
            <a:r>
              <a:rPr lang="en-US" dirty="0" err="1">
                <a:solidFill>
                  <a:schemeClr val="bg1"/>
                </a:solidFill>
              </a:rPr>
              <a:t>Cloud_Mask</a:t>
            </a:r>
            <a:r>
              <a:rPr lang="en-US" dirty="0">
                <a:solidFill>
                  <a:schemeClr val="bg1"/>
                </a:solidFill>
              </a:rPr>
              <a:t> = (QA60 &amp; 2¹⁰ = 0) AND (QA60 &amp; 2¹¹ = 0)</a:t>
            </a:r>
            <a:endParaRPr lang="en-US" altLang="en-US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lvl="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solidFill>
                  <a:schemeClr val="bg1"/>
                </a:solidFill>
                <a:latin typeface="Arial" panose="020B0604020202020204" pitchFamily="34" charset="0"/>
              </a:rPr>
              <a:t>QA60 = Quality Assessment band </a:t>
            </a:r>
          </a:p>
          <a:p>
            <a:pPr lvl="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solidFill>
                  <a:schemeClr val="bg1"/>
                </a:solidFill>
                <a:latin typeface="Arial" panose="020B0604020202020204" pitchFamily="34" charset="0"/>
              </a:rPr>
              <a:t>2¹⁰ = Cloud bit mask (1024) </a:t>
            </a:r>
          </a:p>
          <a:p>
            <a:pPr lvl="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solidFill>
                  <a:schemeClr val="bg1"/>
                </a:solidFill>
                <a:latin typeface="Arial" panose="020B0604020202020204" pitchFamily="34" charset="0"/>
              </a:rPr>
              <a:t>2¹¹ = Cirrus cloud bit mask (2048) </a:t>
            </a:r>
          </a:p>
          <a:p>
            <a:endParaRPr lang="en-IN" b="1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529DA99-34D4-676E-D7D2-1132506B1C81}"/>
              </a:ext>
            </a:extLst>
          </p:cNvPr>
          <p:cNvSpPr/>
          <p:nvPr/>
        </p:nvSpPr>
        <p:spPr>
          <a:xfrm>
            <a:off x="8666480" y="732235"/>
            <a:ext cx="3500756" cy="597336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889836D-AEEC-5276-0E1F-B1539FED8EF2}"/>
              </a:ext>
            </a:extLst>
          </p:cNvPr>
          <p:cNvSpPr txBox="1"/>
          <p:nvPr/>
        </p:nvSpPr>
        <p:spPr>
          <a:xfrm>
            <a:off x="8798560" y="1056640"/>
            <a:ext cx="3220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1. Flood Risk Assessment: 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1A0492D-2133-9AAF-9A54-4A6A69C2AF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8654" y="1425972"/>
            <a:ext cx="3243409" cy="236961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D4E10F0-B041-3596-DD25-C2019268B0D5}"/>
              </a:ext>
            </a:extLst>
          </p:cNvPr>
          <p:cNvSpPr txBox="1"/>
          <p:nvPr/>
        </p:nvSpPr>
        <p:spPr>
          <a:xfrm>
            <a:off x="8905876" y="3795583"/>
            <a:ext cx="3048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2. Temporal Composite Median Filter:</a:t>
            </a:r>
          </a:p>
          <a:p>
            <a:r>
              <a:rPr lang="en-IN" dirty="0">
                <a:solidFill>
                  <a:schemeClr val="bg1"/>
                </a:solidFill>
              </a:rPr>
              <a:t>3. Spatial Resolution Scale Factor</a:t>
            </a:r>
          </a:p>
          <a:p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7994F2B-3959-87F7-F81F-8093DD04A5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5876" y="5029235"/>
            <a:ext cx="3243410" cy="83207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C54277C-2D40-E1B7-E2AE-DB875CCE9128}"/>
              </a:ext>
            </a:extLst>
          </p:cNvPr>
          <p:cNvSpPr txBox="1"/>
          <p:nvPr/>
        </p:nvSpPr>
        <p:spPr>
          <a:xfrm>
            <a:off x="3556001" y="5792447"/>
            <a:ext cx="4135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bg1"/>
                </a:solidFill>
              </a:rPr>
              <a:t>AOI Change                     Flood detection</a:t>
            </a:r>
          </a:p>
        </p:txBody>
      </p:sp>
      <p:pic>
        <p:nvPicPr>
          <p:cNvPr id="21" name="Graphic 20" descr="Arrow: Clockwise curve with solid fill">
            <a:extLst>
              <a:ext uri="{FF2B5EF4-FFF2-40B4-BE49-F238E27FC236}">
                <a16:creationId xmlns:a16="http://schemas.microsoft.com/office/drawing/2014/main" id="{57EB1C76-BC32-A544-DEA1-EA9CC9AFDA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6375848">
            <a:off x="7545261" y="5404111"/>
            <a:ext cx="914400" cy="914400"/>
          </a:xfrm>
          <a:prstGeom prst="rect">
            <a:avLst/>
          </a:prstGeom>
        </p:spPr>
      </p:pic>
      <p:pic>
        <p:nvPicPr>
          <p:cNvPr id="22" name="Graphic 21" descr="Arrow: Clockwise curve with solid fill">
            <a:extLst>
              <a:ext uri="{FF2B5EF4-FFF2-40B4-BE49-F238E27FC236}">
                <a16:creationId xmlns:a16="http://schemas.microsoft.com/office/drawing/2014/main" id="{E5C0A0D4-48D7-4FC0-82AE-689E35AC9C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9240917">
            <a:off x="2763522" y="564860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4179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BBE6793-EC38-83B7-E66D-E3287495A4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523" y="142240"/>
            <a:ext cx="10754360" cy="695765"/>
          </a:xfrm>
        </p:spPr>
        <p:txBody>
          <a:bodyPr/>
          <a:lstStyle/>
          <a:p>
            <a:r>
              <a:rPr lang="en-US" dirty="0"/>
              <a:t>Technology Stack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32355A2-27C0-3408-F73F-ED471E870FEA}"/>
              </a:ext>
            </a:extLst>
          </p:cNvPr>
          <p:cNvSpPr txBox="1"/>
          <p:nvPr/>
        </p:nvSpPr>
        <p:spPr>
          <a:xfrm>
            <a:off x="191791" y="1252799"/>
            <a:ext cx="3368842" cy="1477328"/>
          </a:xfrm>
          <a:prstGeom prst="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Frontend</a:t>
            </a: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React</a:t>
            </a:r>
          </a:p>
          <a:p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Typescript</a:t>
            </a:r>
          </a:p>
          <a:p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Tailwind</a:t>
            </a:r>
          </a:p>
          <a:p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Leaflet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B6B20E62-F118-07B1-A654-A0FBBED81FC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6553" b="25232"/>
          <a:stretch>
            <a:fillRect/>
          </a:stretch>
        </p:blipFill>
        <p:spPr>
          <a:xfrm>
            <a:off x="1209805" y="1402922"/>
            <a:ext cx="2272206" cy="51159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0EB4E9D-A952-CCFE-D17C-56C9966BAD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0433" y="1991404"/>
            <a:ext cx="490697" cy="49069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10C11C71-6420-094C-1ECC-5CE18ADBD0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4653" y="1823983"/>
            <a:ext cx="792882" cy="792882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5224DB5C-37D6-8856-07D7-5084881F0861}"/>
              </a:ext>
            </a:extLst>
          </p:cNvPr>
          <p:cNvSpPr txBox="1"/>
          <p:nvPr/>
        </p:nvSpPr>
        <p:spPr>
          <a:xfrm>
            <a:off x="370550" y="2963996"/>
            <a:ext cx="3368842" cy="120032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Backend</a:t>
            </a: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en-IN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FastAPI</a:t>
            </a:r>
            <a:endParaRPr lang="en-IN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Celery</a:t>
            </a:r>
          </a:p>
          <a:p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Redis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1F9B4410-69B8-EDC4-A915-DB45BEAC3F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1928" y="3174776"/>
            <a:ext cx="656349" cy="65634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AC7730C6-BC22-AA97-2B03-8B8011500F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00857" y="3513682"/>
            <a:ext cx="732924" cy="73292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E7D7BC7A-B695-11F8-8F42-73F919CE22A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00857" y="3025763"/>
            <a:ext cx="732924" cy="629625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20A9F7CB-00AD-7A66-9B54-7F60E16FE588}"/>
              </a:ext>
            </a:extLst>
          </p:cNvPr>
          <p:cNvSpPr txBox="1"/>
          <p:nvPr/>
        </p:nvSpPr>
        <p:spPr>
          <a:xfrm>
            <a:off x="3739392" y="1194168"/>
            <a:ext cx="2275943" cy="1200329"/>
          </a:xfrm>
          <a:prstGeom prst="rect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Database</a:t>
            </a: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MongoDB</a:t>
            </a:r>
          </a:p>
          <a:p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Redis</a:t>
            </a:r>
          </a:p>
          <a:p>
            <a:r>
              <a:rPr lang="en-IN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Postgresql</a:t>
            </a:r>
            <a:endParaRPr lang="en-IN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5507B663-2403-E007-D364-4B07DE8A09E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59552" y="1281328"/>
            <a:ext cx="542655" cy="54265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F2C1E6F-2303-173F-2C72-1B03D7878E3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58581" y="1840311"/>
            <a:ext cx="792882" cy="792882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CADB117F-FA7A-9162-CED3-7EE1DABDE484}"/>
              </a:ext>
            </a:extLst>
          </p:cNvPr>
          <p:cNvSpPr txBox="1"/>
          <p:nvPr/>
        </p:nvSpPr>
        <p:spPr>
          <a:xfrm>
            <a:off x="3967637" y="2931771"/>
            <a:ext cx="2161821" cy="923330"/>
          </a:xfrm>
          <a:prstGeom prst="rect">
            <a:avLst/>
          </a:prstGeom>
          <a:noFill/>
          <a:ln w="19050">
            <a:solidFill>
              <a:schemeClr val="accent6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Notifications</a:t>
            </a: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Twilio,</a:t>
            </a:r>
          </a:p>
          <a:p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SendGrid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3AA6A9D7-D309-BF7C-9E50-FE5A53CA327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89489" y="2785285"/>
            <a:ext cx="1179665" cy="1179665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51F3AAD3-B598-8B3A-C6DE-51D39808AC2F}"/>
              </a:ext>
            </a:extLst>
          </p:cNvPr>
          <p:cNvSpPr txBox="1"/>
          <p:nvPr/>
        </p:nvSpPr>
        <p:spPr>
          <a:xfrm>
            <a:off x="6308216" y="551288"/>
            <a:ext cx="5883784" cy="5509200"/>
          </a:xfrm>
          <a:prstGeom prst="rect">
            <a:avLst/>
          </a:prstGeom>
          <a:noFill/>
          <a:ln w="19050">
            <a:solidFill>
              <a:schemeClr val="tx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IN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Satellite and Analysis: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Prototype</a:t>
            </a:r>
            <a:r>
              <a:rPr lang="en-IN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(Google Earth Engine)</a:t>
            </a:r>
            <a:endParaRPr lang="en-IN" sz="1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dirty="0">
                <a:solidFill>
                  <a:schemeClr val="bg1"/>
                </a:solidFill>
              </a:rPr>
              <a:t>A cloud-based geospatial analysis platform. Fetches and processes satellite imagery (e.g., Sentinel-2, Landsat) to detect changes in AOIs using advanced algorithms.</a:t>
            </a:r>
            <a:endParaRPr lang="en-US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ML/DL Implementation:</a:t>
            </a:r>
          </a:p>
          <a:p>
            <a:r>
              <a:rPr lang="en-IN" sz="1600" dirty="0">
                <a:solidFill>
                  <a:schemeClr val="bg1"/>
                </a:solidFill>
              </a:rPr>
              <a:t>1. AOI Handling</a:t>
            </a:r>
            <a:br>
              <a:rPr lang="en-IN" sz="1600" dirty="0">
                <a:solidFill>
                  <a:schemeClr val="bg1"/>
                </a:solidFill>
              </a:rPr>
            </a:br>
            <a:r>
              <a:rPr lang="en-IN" sz="1600" dirty="0">
                <a:solidFill>
                  <a:schemeClr val="bg1"/>
                </a:solidFill>
              </a:rPr>
              <a:t> • User-defined </a:t>
            </a:r>
            <a:r>
              <a:rPr lang="en-IN" sz="1600" dirty="0" err="1">
                <a:solidFill>
                  <a:schemeClr val="bg1"/>
                </a:solidFill>
              </a:rPr>
              <a:t>GeoJSON</a:t>
            </a:r>
            <a:r>
              <a:rPr lang="en-IN" sz="1600" dirty="0">
                <a:solidFill>
                  <a:schemeClr val="bg1"/>
                </a:solidFill>
              </a:rPr>
              <a:t> from frontend</a:t>
            </a:r>
            <a:br>
              <a:rPr lang="en-IN" sz="1600" dirty="0">
                <a:solidFill>
                  <a:schemeClr val="bg1"/>
                </a:solidFill>
              </a:rPr>
            </a:br>
            <a:r>
              <a:rPr lang="en-IN" sz="1600" dirty="0">
                <a:solidFill>
                  <a:schemeClr val="bg1"/>
                </a:solidFill>
              </a:rPr>
              <a:t> • Stored in MongoDB</a:t>
            </a:r>
            <a:br>
              <a:rPr lang="en-IN" sz="1600" dirty="0">
                <a:solidFill>
                  <a:schemeClr val="bg1"/>
                </a:solidFill>
              </a:rPr>
            </a:br>
            <a:r>
              <a:rPr lang="en-IN" sz="1600" dirty="0">
                <a:solidFill>
                  <a:schemeClr val="bg1"/>
                </a:solidFill>
              </a:rPr>
              <a:t> • Used for raster clipping</a:t>
            </a:r>
          </a:p>
          <a:p>
            <a:r>
              <a:rPr lang="en-IN" sz="1600" dirty="0">
                <a:solidFill>
                  <a:schemeClr val="bg1"/>
                </a:solidFill>
              </a:rPr>
              <a:t>2. Image Preprocessing</a:t>
            </a:r>
            <a:br>
              <a:rPr lang="en-IN" sz="1600" dirty="0">
                <a:solidFill>
                  <a:schemeClr val="bg1"/>
                </a:solidFill>
              </a:rPr>
            </a:br>
            <a:r>
              <a:rPr lang="en-IN" sz="1600" dirty="0">
                <a:solidFill>
                  <a:schemeClr val="bg1"/>
                </a:solidFill>
              </a:rPr>
              <a:t> • Tools: </a:t>
            </a:r>
            <a:r>
              <a:rPr lang="en-IN" sz="1600" dirty="0" err="1">
                <a:solidFill>
                  <a:schemeClr val="bg1"/>
                </a:solidFill>
              </a:rPr>
              <a:t>rasterio</a:t>
            </a:r>
            <a:r>
              <a:rPr lang="en-IN" sz="1600" dirty="0">
                <a:solidFill>
                  <a:schemeClr val="bg1"/>
                </a:solidFill>
              </a:rPr>
              <a:t>, </a:t>
            </a:r>
            <a:r>
              <a:rPr lang="en-IN" sz="1600" dirty="0" err="1">
                <a:solidFill>
                  <a:schemeClr val="bg1"/>
                </a:solidFill>
              </a:rPr>
              <a:t>geopandas</a:t>
            </a:r>
            <a:r>
              <a:rPr lang="en-IN" sz="1600" dirty="0">
                <a:solidFill>
                  <a:schemeClr val="bg1"/>
                </a:solidFill>
              </a:rPr>
              <a:t>, </a:t>
            </a:r>
            <a:r>
              <a:rPr lang="en-IN" sz="1600" dirty="0" err="1">
                <a:solidFill>
                  <a:schemeClr val="bg1"/>
                </a:solidFill>
              </a:rPr>
              <a:t>numpy</a:t>
            </a:r>
            <a:br>
              <a:rPr lang="en-IN" sz="1600" dirty="0">
                <a:solidFill>
                  <a:schemeClr val="bg1"/>
                </a:solidFill>
              </a:rPr>
            </a:br>
            <a:r>
              <a:rPr lang="en-IN" sz="1600" dirty="0">
                <a:solidFill>
                  <a:schemeClr val="bg1"/>
                </a:solidFill>
              </a:rPr>
              <a:t> • Clipping, Normalization, Basic Cloud Masking</a:t>
            </a:r>
          </a:p>
          <a:p>
            <a:r>
              <a:rPr lang="en-IN" sz="1600" dirty="0">
                <a:solidFill>
                  <a:schemeClr val="bg1"/>
                </a:solidFill>
              </a:rPr>
              <a:t>3. Change Detection</a:t>
            </a:r>
            <a:br>
              <a:rPr lang="en-IN" sz="1600" dirty="0">
                <a:solidFill>
                  <a:schemeClr val="bg1"/>
                </a:solidFill>
              </a:rPr>
            </a:br>
            <a:r>
              <a:rPr lang="en-IN" sz="1600" dirty="0">
                <a:solidFill>
                  <a:schemeClr val="bg1"/>
                </a:solidFill>
              </a:rPr>
              <a:t> • NDVI Calculation &amp; Differencing (</a:t>
            </a:r>
            <a:r>
              <a:rPr lang="el-GR" sz="1600" dirty="0">
                <a:solidFill>
                  <a:schemeClr val="bg1"/>
                </a:solidFill>
              </a:rPr>
              <a:t>Δ</a:t>
            </a:r>
            <a:r>
              <a:rPr lang="en-IN" sz="1600" dirty="0">
                <a:solidFill>
                  <a:schemeClr val="bg1"/>
                </a:solidFill>
              </a:rPr>
              <a:t>NDVI)</a:t>
            </a:r>
            <a:br>
              <a:rPr lang="en-IN" sz="1600" dirty="0">
                <a:solidFill>
                  <a:schemeClr val="bg1"/>
                </a:solidFill>
              </a:rPr>
            </a:br>
            <a:r>
              <a:rPr lang="en-IN" sz="1600" dirty="0">
                <a:solidFill>
                  <a:schemeClr val="bg1"/>
                </a:solidFill>
              </a:rPr>
              <a:t> • Band-wise Differencing</a:t>
            </a:r>
            <a:br>
              <a:rPr lang="en-IN" sz="1600" dirty="0">
                <a:solidFill>
                  <a:schemeClr val="bg1"/>
                </a:solidFill>
              </a:rPr>
            </a:br>
            <a:r>
              <a:rPr lang="en-IN" sz="1600" dirty="0">
                <a:solidFill>
                  <a:schemeClr val="bg1"/>
                </a:solidFill>
              </a:rPr>
              <a:t> • Optional: K-Means Clustering (scikit-learn)</a:t>
            </a:r>
          </a:p>
          <a:p>
            <a:r>
              <a:rPr lang="en-IN" sz="1600" dirty="0">
                <a:solidFill>
                  <a:schemeClr val="bg1"/>
                </a:solidFill>
              </a:rPr>
              <a:t>4. Thresholding &amp; Filtering</a:t>
            </a:r>
            <a:br>
              <a:rPr lang="en-IN" sz="1600" dirty="0">
                <a:solidFill>
                  <a:schemeClr val="bg1"/>
                </a:solidFill>
              </a:rPr>
            </a:br>
            <a:r>
              <a:rPr lang="en-IN" sz="1600" dirty="0">
                <a:solidFill>
                  <a:schemeClr val="bg1"/>
                </a:solidFill>
              </a:rPr>
              <a:t> • User-defined threshold (30%–90%)</a:t>
            </a:r>
            <a:br>
              <a:rPr lang="en-IN" sz="1600" dirty="0">
                <a:solidFill>
                  <a:schemeClr val="bg1"/>
                </a:solidFill>
              </a:rPr>
            </a:br>
            <a:r>
              <a:rPr lang="en-IN" sz="1600" dirty="0">
                <a:solidFill>
                  <a:schemeClr val="bg1"/>
                </a:solidFill>
              </a:rPr>
              <a:t> • Noise removal via morphological filtering</a:t>
            </a:r>
          </a:p>
          <a:p>
            <a:r>
              <a:rPr lang="en-IN" sz="1600" dirty="0">
                <a:solidFill>
                  <a:schemeClr val="bg1"/>
                </a:solidFill>
              </a:rPr>
              <a:t>5. Fine Tune Clay 1.5v foundation model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chemeClr val="bg1"/>
                </a:solidFill>
              </a:rPr>
              <a:t>1.2 M Parameters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C135C1D-7386-CD7B-CCB6-D571B7ED5A10}"/>
              </a:ext>
            </a:extLst>
          </p:cNvPr>
          <p:cNvSpPr/>
          <p:nvPr/>
        </p:nvSpPr>
        <p:spPr>
          <a:xfrm>
            <a:off x="2260992" y="4560318"/>
            <a:ext cx="3550650" cy="1476000"/>
          </a:xfrm>
          <a:prstGeom prst="rect">
            <a:avLst/>
          </a:prstGeom>
          <a:ln w="190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Datasets and APIs: NOAA </a:t>
            </a:r>
          </a:p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  <a:hlinkClick r:id="rId11"/>
              </a:rPr>
              <a:t>Ocean &amp; Coasts | National Oceanic and Atmospheric Administration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CD6ADF-E40C-94FC-FF04-35424242999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5" t="26727" r="78797" b="26250"/>
          <a:stretch>
            <a:fillRect/>
          </a:stretch>
        </p:blipFill>
        <p:spPr>
          <a:xfrm>
            <a:off x="5244325" y="1681381"/>
            <a:ext cx="654713" cy="737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7165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AD8EEA-2502-8F2A-99C7-72AD3D8845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4AEBB-7092-7EE9-346C-7D1F4D436B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198408"/>
            <a:ext cx="10972800" cy="1574317"/>
          </a:xfrm>
        </p:spPr>
        <p:txBody>
          <a:bodyPr/>
          <a:lstStyle/>
          <a:p>
            <a:r>
              <a:rPr lang="en-US" dirty="0"/>
              <a:t>Future Enhancements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004790-2A92-7CE2-9980-C5629D7BA49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94360" y="2341244"/>
            <a:ext cx="10043160" cy="4181475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/>
              <a:t>1. Deep Learning for Algal Bloom &amp; Water Quality</a:t>
            </a:r>
          </a:p>
          <a:p>
            <a:pPr lvl="1"/>
            <a:r>
              <a:rPr lang="en-US" dirty="0"/>
              <a:t>CNN-based algal bloom detection from multispectral imagery</a:t>
            </a:r>
          </a:p>
          <a:p>
            <a:pPr lvl="1"/>
            <a:r>
              <a:rPr lang="en-US" dirty="0"/>
              <a:t>Real-time water turbidity and pollutant mapping</a:t>
            </a:r>
          </a:p>
          <a:p>
            <a:pPr lvl="1"/>
            <a:r>
              <a:rPr lang="en-US" dirty="0"/>
              <a:t>Automated severity classification and alerting</a:t>
            </a:r>
          </a:p>
          <a:p>
            <a:r>
              <a:rPr lang="en-US" b="1" dirty="0"/>
              <a:t>2. Community-Powered Monitoring &amp; Gamification</a:t>
            </a:r>
          </a:p>
          <a:p>
            <a:pPr lvl="1"/>
            <a:r>
              <a:rPr lang="en-US" dirty="0"/>
              <a:t>Mobile app for citizen reports with geotagged photos</a:t>
            </a:r>
          </a:p>
          <a:p>
            <a:pPr lvl="1"/>
            <a:r>
              <a:rPr lang="en-US" dirty="0"/>
              <a:t>AI-assisted validation of community alerts</a:t>
            </a:r>
          </a:p>
          <a:p>
            <a:pPr lvl="1"/>
            <a:r>
              <a:rPr lang="en-US" dirty="0"/>
              <a:t>Points, badges, leaderboards to incentivize local participation</a:t>
            </a:r>
          </a:p>
          <a:p>
            <a:r>
              <a:rPr lang="en-IN" b="1" dirty="0"/>
              <a:t>3. Advanced Predictive Analytics &amp; Climate Forecasting</a:t>
            </a:r>
          </a:p>
          <a:p>
            <a:pPr lvl="1"/>
            <a:r>
              <a:rPr lang="en-IN" dirty="0"/>
              <a:t>Meta’s </a:t>
            </a:r>
            <a:r>
              <a:rPr lang="en-IN" dirty="0" err="1"/>
              <a:t>TimesNet</a:t>
            </a:r>
            <a:r>
              <a:rPr lang="en-IN" dirty="0"/>
              <a:t> for multi-variate coastal time series forecasting</a:t>
            </a:r>
          </a:p>
          <a:p>
            <a:pPr lvl="1"/>
            <a:r>
              <a:rPr lang="en-IN" dirty="0"/>
              <a:t>Long-term sea-level rise and erosion trend </a:t>
            </a:r>
            <a:r>
              <a:rPr lang="en-IN" dirty="0" err="1"/>
              <a:t>modeling</a:t>
            </a:r>
            <a:endParaRPr lang="en-IN" dirty="0"/>
          </a:p>
          <a:p>
            <a:pPr lvl="1"/>
            <a:r>
              <a:rPr lang="en-IN" dirty="0"/>
              <a:t>Integration with IPCC climate scenarios for policy planning</a:t>
            </a:r>
          </a:p>
          <a:p>
            <a:pPr lvl="1"/>
            <a:endParaRPr lang="en-US" dirty="0"/>
          </a:p>
          <a:p>
            <a:pPr marL="402336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913375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Swiss">
      <a:dk1>
        <a:srgbClr val="000000"/>
      </a:dk1>
      <a:lt1>
        <a:srgbClr val="FFFFFF"/>
      </a:lt1>
      <a:dk2>
        <a:srgbClr val="E4E4E4"/>
      </a:dk2>
      <a:lt2>
        <a:srgbClr val="7CA655"/>
      </a:lt2>
      <a:accent1>
        <a:srgbClr val="A9D4DB"/>
      </a:accent1>
      <a:accent2>
        <a:srgbClr val="FBE284"/>
      </a:accent2>
      <a:accent3>
        <a:srgbClr val="4495A2"/>
      </a:accent3>
      <a:accent4>
        <a:srgbClr val="AA5881"/>
      </a:accent4>
      <a:accent5>
        <a:srgbClr val="E06742"/>
      </a:accent5>
      <a:accent6>
        <a:srgbClr val="F9D448"/>
      </a:accent6>
      <a:hlink>
        <a:srgbClr val="4495A2"/>
      </a:hlink>
      <a:folHlink>
        <a:srgbClr val="AA5881"/>
      </a:folHlink>
    </a:clrScheme>
    <a:fontScheme name="Custom 175">
      <a:majorFont>
        <a:latin typeface="Franklin Gothic Demi"/>
        <a:ea typeface=""/>
        <a:cs typeface=""/>
      </a:majorFont>
      <a:minorFont>
        <a:latin typeface="Franklin Gothic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78853419_Win32_SL_V5" id="{958D2C9E-948D-4354-BF9D-DF8AE3C2B240}" vid="{22D4A967-05D2-4D72-8594-54CFF341483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F4B194E-8B30-4377-8C59-ECFB902D2A26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C21FFAC0-05A2-416A-B06C-C248395482C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2DB9E12-8AC3-4138-BF4D-720A5525AB1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Geometric annual presentation</Template>
  <TotalTime>343</TotalTime>
  <Words>1231</Words>
  <Application>Microsoft Office PowerPoint</Application>
  <PresentationFormat>Widescreen</PresentationFormat>
  <Paragraphs>171</Paragraphs>
  <Slides>10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Calibri</vt:lpstr>
      <vt:lpstr>Franklin Gothic Book</vt:lpstr>
      <vt:lpstr>Franklin Gothic Demi</vt:lpstr>
      <vt:lpstr>Times New Roman</vt:lpstr>
      <vt:lpstr>Custom</vt:lpstr>
      <vt:lpstr>PS: 3 Coastal Threat Alert System: AI/ML-Powered Early Warning Platform</vt:lpstr>
      <vt:lpstr>PowerPoint Presentation</vt:lpstr>
      <vt:lpstr>Key Contributions</vt:lpstr>
      <vt:lpstr>Detection Capabilities and Metrics</vt:lpstr>
      <vt:lpstr>PowerPoint Presentation</vt:lpstr>
      <vt:lpstr>Output Diagrams</vt:lpstr>
      <vt:lpstr>ML/DL Details and Formulas</vt:lpstr>
      <vt:lpstr>Technology Stack</vt:lpstr>
      <vt:lpstr>Future Enhancements</vt:lpstr>
      <vt:lpstr>Thank You 🙏  Team: CodeYatra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Luv Purohit</dc:creator>
  <cp:lastModifiedBy>Dhruv Mali</cp:lastModifiedBy>
  <cp:revision>12</cp:revision>
  <dcterms:created xsi:type="dcterms:W3CDTF">2025-08-29T18:47:08Z</dcterms:created>
  <dcterms:modified xsi:type="dcterms:W3CDTF">2025-08-31T02:38:11Z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